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p:scale>
          <a:sx n="100" d="100"/>
          <a:sy n="100" d="100"/>
        </p:scale>
        <p:origin x="-532" y="67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2018/10/11</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&lt;#&gt;</a:t>
            </a:fld>
            <a:endParaRPr lang="ja-JP" altLang="en-US"/>
          </a:p>
        </p:txBody>
      </p:sp>
    </p:spTree>
    <p:extLst>
      <p:ext uri="{BB962C8B-B14F-4D97-AF65-F5344CB8AC3E}">
        <p14:creationId xmlns:p14="http://schemas.microsoft.com/office/powerpoint/2010/main" xmlns=""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ja-JP" altLang="en-US" smtClean="0"/>
              <a:t/>
            </a:r>
            <a:br>
              <a:rPr lang="ja-JP" altLang="en-US" smtClean="0"/>
            </a:br>
            <a:r>
              <a:rPr lang="ja-JP" altLang="en-US" smtClean="0"/>
              <a:t/>
            </a:r>
            <a:br>
              <a:rPr lang="ja-JP" altLang="en-US" smtClean="0"/>
            </a:br>
            <a:r>
              <a:rPr lang="ja-JP" altLang="en-US" smtClean="0"/>
              <a:t/>
            </a:r>
            <a:br>
              <a:rPr lang="ja-JP" altLang="en-US" smtClean="0"/>
            </a:br>
            <a:r>
              <a:rPr lang="ja-JP" altLang="en-US" smtClean="0"/>
              <a:t>アブストラクト</a:t>
            </a:r>
            <a:r>
              <a:rPr lang="en-US" altLang="ja-JP" smtClean="0"/>
              <a:t>:</a:t>
            </a:r>
            <a:br>
              <a:rPr lang="en-US" altLang="ja-JP" smtClean="0"/>
            </a:br>
            <a:r>
              <a:rPr lang="ja-JP" altLang="en-US" smtClean="0"/>
              <a:t>等高線法を用いた結晶のスパイラル成長の数理モデルを用いて、共回転対と呼ばれる、</a:t>
            </a:r>
            <a:br>
              <a:rPr lang="ja-JP" altLang="en-US" smtClean="0"/>
            </a:br>
            <a:r>
              <a:rPr lang="ja-JP" altLang="en-US" smtClean="0"/>
              <a:t>同じ回転方向を示すらせん転位の対による結晶表面の成長速度について考察する。</a:t>
            </a:r>
            <a:br>
              <a:rPr lang="ja-JP" altLang="en-US" smtClean="0"/>
            </a:br>
            <a:r>
              <a:rPr lang="ja-JP" altLang="en-US" smtClean="0"/>
              <a:t/>
            </a:r>
            <a:br>
              <a:rPr lang="ja-JP" altLang="en-US" smtClean="0"/>
            </a:br>
            <a:r>
              <a:rPr lang="en-US" altLang="ja-JP" smtClean="0"/>
              <a:t>Burton-Cabrera-Frank</a:t>
            </a:r>
            <a:r>
              <a:rPr lang="ja-JP" altLang="en-US" smtClean="0"/>
              <a:t>によると、対の距離がある臨界距離より遠い場合は</a:t>
            </a:r>
            <a:br>
              <a:rPr lang="ja-JP" altLang="en-US" smtClean="0"/>
            </a:br>
            <a:r>
              <a:rPr lang="ja-JP" altLang="en-US" smtClean="0"/>
              <a:t>単独のらせん転位による結晶表面の成長と見分けが付かないとされる。</a:t>
            </a:r>
            <a:br>
              <a:rPr lang="ja-JP" altLang="en-US" smtClean="0"/>
            </a:br>
            <a:r>
              <a:rPr lang="ja-JP" altLang="en-US" smtClean="0"/>
              <a:t>他方その臨界距離より近い場合は、対を限りなく近づけた時の成長速度が</a:t>
            </a:r>
            <a:br>
              <a:rPr lang="ja-JP" altLang="en-US" smtClean="0"/>
            </a:br>
            <a:r>
              <a:rPr lang="ja-JP" altLang="en-US" smtClean="0"/>
              <a:t>単独のらせん転位の</a:t>
            </a:r>
            <a:r>
              <a:rPr lang="en-US" altLang="ja-JP" smtClean="0"/>
              <a:t>2</a:t>
            </a:r>
            <a:r>
              <a:rPr lang="ja-JP" altLang="en-US" smtClean="0"/>
              <a:t>倍になるとされるが、その中間の距離において</a:t>
            </a:r>
            <a:br>
              <a:rPr lang="ja-JP" altLang="en-US" smtClean="0"/>
            </a:br>
            <a:r>
              <a:rPr lang="ja-JP" altLang="en-US" smtClean="0"/>
              <a:t>成長速度がどうなるかという評価式は与えられていない。</a:t>
            </a:r>
            <a:br>
              <a:rPr lang="ja-JP" altLang="en-US" smtClean="0"/>
            </a:br>
            <a:r>
              <a:rPr lang="ja-JP" altLang="en-US" smtClean="0"/>
              <a:t/>
            </a:r>
            <a:br>
              <a:rPr lang="ja-JP" altLang="en-US" smtClean="0"/>
            </a:br>
            <a:r>
              <a:rPr lang="ja-JP" altLang="en-US" smtClean="0"/>
              <a:t>そこで上記の事実について数値計算実験を行った結果、臨界距離にずれがあることを発見した。</a:t>
            </a:r>
            <a:br>
              <a:rPr lang="ja-JP" altLang="en-US" smtClean="0"/>
            </a:br>
            <a:r>
              <a:rPr lang="ja-JP" altLang="en-US" smtClean="0"/>
              <a:t>そこで共回転対による成長速度の評価を行い、その観点から臨界距離の新しい定義とその数値を与え、</a:t>
            </a:r>
            <a:br>
              <a:rPr lang="ja-JP" altLang="en-US" smtClean="0"/>
            </a:br>
            <a:r>
              <a:rPr lang="ja-JP" altLang="en-US" smtClean="0"/>
              <a:t>これが数値計算実験の結果と非常に良く合うことを報告する。</a:t>
            </a:r>
            <a:br>
              <a:rPr lang="ja-JP" altLang="en-US" smtClean="0"/>
            </a:br>
            <a:r>
              <a:rPr lang="ja-JP" altLang="en-US" smtClean="0"/>
              <a:t/>
            </a:r>
            <a:br>
              <a:rPr lang="ja-JP" altLang="en-US" smtClean="0"/>
            </a:br>
            <a:r>
              <a:rPr lang="ja-JP" altLang="en-US" smtClean="0"/>
              <a:t>評価と臨界距離の改善において重要な役割を果たしたのは単独のらせん転位により</a:t>
            </a:r>
            <a:br>
              <a:rPr lang="ja-JP" altLang="en-US" smtClean="0"/>
            </a:br>
            <a:r>
              <a:rPr lang="ja-JP" altLang="en-US" smtClean="0"/>
              <a:t>与えられるスパイラルステップの回転速度で、</a:t>
            </a:r>
            <a:r>
              <a:rPr lang="en-US" altLang="ja-JP" smtClean="0"/>
              <a:t>Burton-Cabrera-Frank</a:t>
            </a:r>
            <a:r>
              <a:rPr lang="ja-JP" altLang="en-US" smtClean="0"/>
              <a:t>はこれを</a:t>
            </a:r>
            <a:br>
              <a:rPr lang="ja-JP" altLang="en-US" smtClean="0"/>
            </a:br>
            <a:r>
              <a:rPr lang="ja-JP" altLang="en-US" smtClean="0"/>
              <a:t>アルキメデスのらせんによる近似から計算していた。この結果をより精度の良いものに</a:t>
            </a:r>
            <a:br>
              <a:rPr lang="ja-JP" altLang="en-US" smtClean="0"/>
            </a:br>
            <a:r>
              <a:rPr lang="ja-JP" altLang="en-US" smtClean="0"/>
              <a:t>改めることによりある程度の指標となる成長速度の評価式を得ることができた。</a:t>
            </a:r>
            <a:endParaRPr lang="en-US" altLang="ja-JP" smtClean="0"/>
          </a:p>
          <a:p>
            <a:pPr eaLnBrk="1" hangingPunct="1">
              <a:spcBef>
                <a:spcPct val="0"/>
              </a:spcBef>
            </a:pPr>
            <a:r>
              <a:rPr lang="ja-JP" altLang="en-US" smtClean="0"/>
              <a:t/>
            </a:r>
            <a:br>
              <a:rPr lang="ja-JP" altLang="en-US" smtClean="0"/>
            </a:b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smtClean="0">
              <a:latin typeface="Arial" charset="0"/>
            </a:endParaRPr>
          </a:p>
        </p:txBody>
      </p:sp>
    </p:spTree>
    <p:extLst>
      <p:ext uri="{BB962C8B-B14F-4D97-AF65-F5344CB8AC3E}">
        <p14:creationId xmlns:p14="http://schemas.microsoft.com/office/powerpoint/2010/main" xmlns=""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708275" y="273050"/>
            <a:ext cx="1296988" cy="777875"/>
          </a:xfrm>
          <a:prstGeom prst="rect">
            <a:avLst/>
          </a:prstGeom>
          <a:noFill/>
          <a:ln w="9525">
            <a:noFill/>
            <a:miter lim="800000"/>
            <a:headEnd/>
            <a:tailEnd/>
          </a:ln>
        </p:spPr>
        <p:txBody>
          <a:bodyPr>
            <a:spAutoFit/>
          </a:bodyPr>
          <a:lstStyle/>
          <a:p>
            <a:pPr algn="ctr">
              <a:defRPr/>
            </a:pPr>
            <a:r>
              <a:rPr lang="ja-JP" altLang="en-US" sz="2800" b="1" dirty="0" smtClean="0">
                <a:solidFill>
                  <a:schemeClr val="accent2"/>
                </a:solidFill>
                <a:latin typeface="+mj-ea"/>
                <a:ea typeface="+mj-ea"/>
              </a:rPr>
              <a:t>第</a:t>
            </a:r>
            <a:r>
              <a:rPr lang="en-US" altLang="ja-JP" sz="2800" b="1" dirty="0" smtClean="0">
                <a:solidFill>
                  <a:schemeClr val="accent2"/>
                </a:solidFill>
                <a:latin typeface="+mj-ea"/>
                <a:ea typeface="+mj-ea"/>
              </a:rPr>
              <a:t>91</a:t>
            </a:r>
            <a:r>
              <a:rPr lang="ja-JP" altLang="en-US" sz="2800" b="1" dirty="0" smtClean="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smtClean="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smtClean="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smtClean="0">
                <a:solidFill>
                  <a:srgbClr val="FFC000"/>
                </a:solidFill>
                <a:effectLst>
                  <a:outerShdw blurRad="38100" dist="38100" dir="2700000" algn="tl">
                    <a:srgbClr val="000000">
                      <a:alpha val="43137"/>
                    </a:srgbClr>
                  </a:outerShdw>
                </a:effectLst>
                <a:latin typeface="+mj-ea"/>
                <a:ea typeface="+mj-ea"/>
              </a:rPr>
              <a:t>北</a:t>
            </a:r>
            <a:r>
              <a:rPr lang="ja-JP" altLang="en-US" sz="5400" dirty="0">
                <a:solidFill>
                  <a:srgbClr val="FFC000"/>
                </a:solidFill>
                <a:effectLst>
                  <a:outerShdw blurRad="38100" dist="38100" dir="2700000" algn="tl">
                    <a:srgbClr val="000000">
                      <a:alpha val="43137"/>
                    </a:srgbClr>
                  </a:outerShdw>
                </a:effectLst>
                <a:latin typeface="+mj-ea"/>
                <a:ea typeface="+mj-ea"/>
              </a:rPr>
              <a:t>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smtClean="0">
                <a:latin typeface="+mj-ea"/>
                <a:ea typeface="+mj-ea"/>
              </a:rPr>
              <a:t>連絡先： 北海道大学電子科学研究所</a:t>
            </a:r>
            <a:endParaRPr lang="en-US" altLang="ja-JP" dirty="0" smtClean="0">
              <a:latin typeface="+mj-ea"/>
              <a:ea typeface="+mj-ea"/>
            </a:endParaRPr>
          </a:p>
          <a:p>
            <a:pPr>
              <a:defRPr/>
            </a:pPr>
            <a:r>
              <a:rPr lang="ja-JP" altLang="en-US" dirty="0" smtClean="0">
                <a:latin typeface="+mj-ea"/>
                <a:ea typeface="+mj-ea"/>
              </a:rPr>
              <a:t>　　　　　　　　　 附属社会創造数学研究センター</a:t>
            </a:r>
            <a:endParaRPr lang="en-US" altLang="ja-JP" dirty="0" smtClean="0">
              <a:latin typeface="+mj-ea"/>
              <a:ea typeface="+mj-ea"/>
            </a:endParaRPr>
          </a:p>
          <a:p>
            <a:pPr>
              <a:defRPr/>
            </a:pPr>
            <a:r>
              <a:rPr lang="ja-JP" altLang="en-US" dirty="0" smtClean="0">
                <a:latin typeface="+mj-ea"/>
                <a:ea typeface="+mj-ea"/>
              </a:rPr>
              <a:t>　　　　　　　　　 人間数理研究分野</a:t>
            </a:r>
            <a:endParaRPr lang="en-US" altLang="ja-JP" dirty="0" smtClean="0">
              <a:latin typeface="+mj-ea"/>
              <a:ea typeface="+mj-ea"/>
            </a:endParaRPr>
          </a:p>
          <a:p>
            <a:pPr algn="ctr">
              <a:tabLst>
                <a:tab pos="1257300" algn="l"/>
              </a:tabLst>
              <a:defRPr/>
            </a:pPr>
            <a:r>
              <a:rPr lang="ja-JP" altLang="en-US" dirty="0" smtClean="0">
                <a:latin typeface="+mj-ea"/>
                <a:ea typeface="+mj-ea"/>
              </a:rPr>
              <a:t>長山　雅晴　　内線： </a:t>
            </a:r>
            <a:r>
              <a:rPr lang="en-US" altLang="ja-JP" dirty="0" smtClean="0">
                <a:latin typeface="+mj-ea"/>
                <a:ea typeface="+mj-ea"/>
              </a:rPr>
              <a:t>3357</a:t>
            </a:r>
          </a:p>
          <a:p>
            <a:pPr algn="ctr">
              <a:defRPr/>
            </a:pPr>
            <a:r>
              <a:rPr lang="en-US" altLang="ja-JP" dirty="0" smtClean="0">
                <a:latin typeface="+mj-ea"/>
                <a:ea typeface="+mj-ea"/>
              </a:rPr>
              <a:t> nagayama@es.hokudai.ac.jp</a:t>
            </a:r>
          </a:p>
          <a:p>
            <a:pPr>
              <a:defRPr/>
            </a:pPr>
            <a:r>
              <a:rPr lang="ja-JP" altLang="en-US" dirty="0" smtClean="0">
                <a:latin typeface="+mj-ea"/>
                <a:ea typeface="+mj-ea"/>
              </a:rPr>
              <a:t>　　　　　　　　</a:t>
            </a:r>
            <a:endParaRPr lang="en-US" altLang="ja-JP" dirty="0" smtClean="0">
              <a:latin typeface="+mj-ea"/>
              <a:ea typeface="+mj-ea"/>
            </a:endParaRPr>
          </a:p>
        </p:txBody>
      </p:sp>
      <p:sp>
        <p:nvSpPr>
          <p:cNvPr id="15" name="テキスト ボックス 14"/>
          <p:cNvSpPr txBox="1"/>
          <p:nvPr/>
        </p:nvSpPr>
        <p:spPr>
          <a:xfrm>
            <a:off x="404664" y="2072680"/>
            <a:ext cx="6192688" cy="2139047"/>
          </a:xfrm>
          <a:prstGeom prst="rect">
            <a:avLst/>
          </a:prstGeom>
          <a:noFill/>
        </p:spPr>
        <p:txBody>
          <a:bodyPr wrap="square">
            <a:spAutoFit/>
          </a:bodyPr>
          <a:lstStyle/>
          <a:p>
            <a:pPr>
              <a:lnSpc>
                <a:spcPct val="150000"/>
              </a:lnSpc>
              <a:defRPr/>
            </a:pPr>
            <a:r>
              <a:rPr lang="en-US" altLang="ja-JP" sz="1400" b="1" dirty="0" smtClean="0">
                <a:latin typeface="+mn-ea"/>
                <a:ea typeface="+mn-ea"/>
              </a:rPr>
              <a:t>Date:</a:t>
            </a:r>
            <a:r>
              <a:rPr lang="ja-JP" altLang="en-US" sz="1400" dirty="0" smtClean="0">
                <a:latin typeface="+mn-ea"/>
                <a:ea typeface="+mn-ea"/>
              </a:rPr>
              <a:t> </a:t>
            </a:r>
            <a:r>
              <a:rPr lang="en-US" altLang="ja-JP" sz="1400" dirty="0" smtClean="0">
                <a:latin typeface="+mn-ea"/>
                <a:ea typeface="+mn-ea"/>
              </a:rPr>
              <a:t>2018</a:t>
            </a:r>
            <a:r>
              <a:rPr lang="ja-JP" altLang="en-US" sz="1400" dirty="0" smtClean="0">
                <a:latin typeface="+mn-ea"/>
                <a:ea typeface="+mn-ea"/>
              </a:rPr>
              <a:t>年</a:t>
            </a:r>
            <a:r>
              <a:rPr lang="en-US" altLang="ja-JP" sz="1400" dirty="0" smtClean="0">
                <a:latin typeface="+mn-ea"/>
                <a:ea typeface="+mn-ea"/>
              </a:rPr>
              <a:t>10</a:t>
            </a:r>
            <a:r>
              <a:rPr lang="ja-JP" altLang="en-US" sz="1400" dirty="0" smtClean="0">
                <a:latin typeface="+mn-ea"/>
                <a:ea typeface="+mn-ea"/>
              </a:rPr>
              <a:t>月</a:t>
            </a:r>
            <a:r>
              <a:rPr lang="en-US" altLang="ja-JP" sz="1400" dirty="0" smtClean="0">
                <a:latin typeface="+mn-ea"/>
                <a:ea typeface="+mn-ea"/>
              </a:rPr>
              <a:t>23</a:t>
            </a:r>
            <a:r>
              <a:rPr lang="ja-JP" altLang="en-US" sz="1400" dirty="0" smtClean="0">
                <a:latin typeface="+mn-ea"/>
                <a:ea typeface="+mn-ea"/>
              </a:rPr>
              <a:t>日</a:t>
            </a:r>
            <a:r>
              <a:rPr lang="ja-JP" altLang="en-US" sz="1400" dirty="0" smtClean="0">
                <a:latin typeface="+mn-ea"/>
                <a:ea typeface="+mn-ea"/>
              </a:rPr>
              <a:t>（火） </a:t>
            </a:r>
            <a:r>
              <a:rPr lang="en-US" altLang="ja-JP" sz="1400" dirty="0" smtClean="0">
                <a:latin typeface="+mn-ea"/>
                <a:ea typeface="+mn-ea"/>
              </a:rPr>
              <a:t>16:30</a:t>
            </a:r>
            <a:r>
              <a:rPr lang="ja-JP" altLang="en-US" sz="1400" dirty="0" smtClean="0">
                <a:latin typeface="+mn-ea"/>
                <a:ea typeface="+mn-ea"/>
              </a:rPr>
              <a:t>～</a:t>
            </a:r>
            <a:r>
              <a:rPr lang="en-US" altLang="ja-JP" sz="1400" dirty="0" smtClean="0">
                <a:latin typeface="+mn-ea"/>
                <a:ea typeface="+mn-ea"/>
              </a:rPr>
              <a:t>18:00</a:t>
            </a:r>
            <a:r>
              <a:rPr lang="ja-JP" altLang="en-US" sz="1400" dirty="0" smtClean="0">
                <a:latin typeface="+mn-ea"/>
                <a:ea typeface="+mn-ea"/>
              </a:rPr>
              <a:t>　</a:t>
            </a:r>
            <a:endParaRPr lang="en-US" altLang="ja-JP" sz="1400" dirty="0" smtClean="0">
              <a:latin typeface="+mn-ea"/>
              <a:ea typeface="+mn-ea"/>
            </a:endParaRPr>
          </a:p>
          <a:p>
            <a:r>
              <a:rPr lang="en-US" altLang="ja-JP" sz="1400" b="1" dirty="0" smtClean="0">
                <a:latin typeface="+mn-ea"/>
                <a:ea typeface="+mn-ea"/>
              </a:rPr>
              <a:t>Speaker: </a:t>
            </a:r>
            <a:r>
              <a:rPr lang="en-US" altLang="ja-JP" sz="1400" dirty="0" smtClean="0"/>
              <a:t>Roland </a:t>
            </a:r>
            <a:r>
              <a:rPr lang="en-US" altLang="ja-JP" sz="1400" dirty="0" err="1" smtClean="0"/>
              <a:t>Potthast</a:t>
            </a:r>
            <a:r>
              <a:rPr lang="en-US" altLang="ja-JP" sz="1400" dirty="0" smtClean="0"/>
              <a:t> </a:t>
            </a:r>
            <a:r>
              <a:rPr lang="ja-JP" altLang="en-US" sz="1400" dirty="0" smtClean="0">
                <a:latin typeface="+mn-ea"/>
                <a:ea typeface="+mn-ea"/>
              </a:rPr>
              <a:t>（</a:t>
            </a:r>
            <a:r>
              <a:rPr lang="en-US" altLang="ja-JP" sz="1400" dirty="0" smtClean="0"/>
              <a:t>Director and Professor for Data Assimilation (</a:t>
            </a:r>
            <a:r>
              <a:rPr lang="en-US" altLang="ja-JP" sz="1400" dirty="0" err="1" smtClean="0"/>
              <a:t>DirProf</a:t>
            </a:r>
            <a:r>
              <a:rPr lang="en-US" altLang="ja-JP" sz="1400" dirty="0" smtClean="0"/>
              <a:t>) at </a:t>
            </a:r>
            <a:r>
              <a:rPr lang="en-US" altLang="ja-JP" sz="1400" dirty="0" smtClean="0"/>
              <a:t>DWD/BMVI and Full </a:t>
            </a:r>
            <a:r>
              <a:rPr lang="en-US" altLang="ja-JP" sz="1400" dirty="0" smtClean="0"/>
              <a:t>Professor for Applied Mathematics, University of Reading, </a:t>
            </a:r>
            <a:r>
              <a:rPr lang="en-US" altLang="ja-JP" sz="1400" dirty="0" smtClean="0"/>
              <a:t>UK</a:t>
            </a:r>
            <a:r>
              <a:rPr lang="ja-JP" altLang="en-US" sz="1400" dirty="0" smtClean="0">
                <a:latin typeface="+mn-ea"/>
                <a:ea typeface="+mn-ea"/>
              </a:rPr>
              <a:t>）</a:t>
            </a:r>
            <a:endParaRPr lang="en-US" altLang="ja-JP" sz="1400" dirty="0" smtClean="0">
              <a:latin typeface="+mn-ea"/>
              <a:ea typeface="+mn-ea"/>
            </a:endParaRPr>
          </a:p>
          <a:p>
            <a:pPr>
              <a:lnSpc>
                <a:spcPct val="150000"/>
              </a:lnSpc>
              <a:defRPr/>
            </a:pPr>
            <a:r>
              <a:rPr lang="en-US" altLang="ja-JP" sz="1400" b="1" dirty="0" smtClean="0">
                <a:latin typeface="+mn-ea"/>
                <a:ea typeface="+mn-ea"/>
              </a:rPr>
              <a:t>Place</a:t>
            </a:r>
            <a:r>
              <a:rPr lang="en-US" altLang="ja-JP" sz="1400" b="1" dirty="0" smtClean="0">
                <a:latin typeface="+mn-ea"/>
                <a:ea typeface="+mn-ea"/>
              </a:rPr>
              <a:t>:</a:t>
            </a:r>
            <a:r>
              <a:rPr lang="en-US" altLang="ja-JP" sz="1400" dirty="0" smtClean="0">
                <a:latin typeface="+mn-ea"/>
                <a:ea typeface="+mn-ea"/>
              </a:rPr>
              <a:t> </a:t>
            </a:r>
            <a:r>
              <a:rPr lang="ja-JP" altLang="en-US" sz="1400" dirty="0" smtClean="0">
                <a:latin typeface="+mn-ea"/>
                <a:ea typeface="+mn-ea"/>
              </a:rPr>
              <a:t>電子科</a:t>
            </a:r>
            <a:r>
              <a:rPr lang="ja-JP" altLang="en-US" sz="1400" dirty="0">
                <a:latin typeface="+mn-ea"/>
                <a:ea typeface="+mn-ea"/>
              </a:rPr>
              <a:t>学研究所　中央キャンパス総合研究棟</a:t>
            </a:r>
            <a:r>
              <a:rPr lang="en-US" altLang="ja-JP" sz="1400" dirty="0">
                <a:latin typeface="+mn-ea"/>
                <a:ea typeface="+mn-ea"/>
              </a:rPr>
              <a:t>2</a:t>
            </a:r>
            <a:r>
              <a:rPr lang="ja-JP" altLang="en-US" sz="1400" dirty="0">
                <a:latin typeface="+mn-ea"/>
                <a:ea typeface="+mn-ea"/>
              </a:rPr>
              <a:t>号館</a:t>
            </a:r>
            <a:endParaRPr lang="en-US" altLang="ja-JP" sz="1400" dirty="0">
              <a:latin typeface="+mn-ea"/>
              <a:ea typeface="+mn-ea"/>
            </a:endParaRPr>
          </a:p>
          <a:p>
            <a:pPr>
              <a:lnSpc>
                <a:spcPct val="150000"/>
              </a:lnSpc>
              <a:defRPr/>
            </a:pPr>
            <a:r>
              <a:rPr lang="ja-JP" altLang="en-US" sz="1400" dirty="0">
                <a:latin typeface="+mn-ea"/>
                <a:ea typeface="+mn-ea"/>
              </a:rPr>
              <a:t>　　　　　　　　　　　　　　　　</a:t>
            </a:r>
            <a:r>
              <a:rPr lang="en-US" altLang="ja-JP" sz="1400" dirty="0">
                <a:latin typeface="+mn-ea"/>
                <a:ea typeface="+mn-ea"/>
              </a:rPr>
              <a:t>5F</a:t>
            </a:r>
            <a:r>
              <a:rPr lang="ja-JP" altLang="en-US" sz="1400" dirty="0">
                <a:latin typeface="+mn-ea"/>
                <a:ea typeface="+mn-ea"/>
              </a:rPr>
              <a:t>北側講義室（北</a:t>
            </a:r>
            <a:r>
              <a:rPr lang="en-US" altLang="ja-JP" sz="1400" dirty="0">
                <a:latin typeface="+mn-ea"/>
                <a:ea typeface="+mn-ea"/>
              </a:rPr>
              <a:t>12</a:t>
            </a:r>
            <a:r>
              <a:rPr lang="ja-JP" altLang="en-US" sz="1400" dirty="0">
                <a:latin typeface="+mn-ea"/>
                <a:ea typeface="+mn-ea"/>
              </a:rPr>
              <a:t>条西</a:t>
            </a:r>
            <a:r>
              <a:rPr lang="en-US" altLang="ja-JP" sz="1400" dirty="0">
                <a:latin typeface="+mn-ea"/>
                <a:ea typeface="+mn-ea"/>
              </a:rPr>
              <a:t>7</a:t>
            </a:r>
            <a:r>
              <a:rPr lang="ja-JP" altLang="en-US" sz="1400" dirty="0">
                <a:latin typeface="+mn-ea"/>
                <a:ea typeface="+mn-ea"/>
              </a:rPr>
              <a:t>丁目</a:t>
            </a:r>
            <a:r>
              <a:rPr lang="ja-JP" altLang="en-US" sz="1400" dirty="0" smtClean="0">
                <a:latin typeface="+mn-ea"/>
                <a:ea typeface="+mn-ea"/>
              </a:rPr>
              <a:t>）</a:t>
            </a:r>
            <a:endParaRPr lang="en-US" altLang="ja-JP" sz="1400" dirty="0" smtClean="0">
              <a:latin typeface="+mn-ea"/>
              <a:ea typeface="+mn-ea"/>
            </a:endParaRPr>
          </a:p>
          <a:p>
            <a:r>
              <a:rPr lang="en-US" altLang="ja-JP" sz="1400" b="1" dirty="0" smtClean="0">
                <a:latin typeface="+mn-ea"/>
                <a:ea typeface="+mn-ea"/>
              </a:rPr>
              <a:t>Title</a:t>
            </a:r>
            <a:r>
              <a:rPr lang="en-US" altLang="ja-JP" sz="1400" b="1" dirty="0" smtClean="0">
                <a:latin typeface="+mn-ea"/>
                <a:ea typeface="+mn-ea"/>
              </a:rPr>
              <a:t>: </a:t>
            </a:r>
            <a:r>
              <a:rPr lang="en-US" altLang="ja-JP" sz="1400" dirty="0" smtClean="0"/>
              <a:t>Ensemble Data Assimilation and Particle Filters for High-Dimensional Systems</a:t>
            </a:r>
            <a:endParaRPr lang="en-US" altLang="ja-JP" sz="1400" dirty="0" smtClean="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19032" y="8481392"/>
            <a:ext cx="2389516" cy="1215008"/>
          </a:xfrm>
          <a:prstGeom prst="rect">
            <a:avLst/>
          </a:prstGeom>
        </p:spPr>
      </p:pic>
      <p:sp>
        <p:nvSpPr>
          <p:cNvPr id="10" name="テキスト ボックス 9"/>
          <p:cNvSpPr txBox="1"/>
          <p:nvPr/>
        </p:nvSpPr>
        <p:spPr>
          <a:xfrm>
            <a:off x="188640" y="4232920"/>
            <a:ext cx="6552728" cy="3985706"/>
          </a:xfrm>
          <a:prstGeom prst="rect">
            <a:avLst/>
          </a:prstGeom>
          <a:noFill/>
        </p:spPr>
        <p:txBody>
          <a:bodyPr wrap="square">
            <a:spAutoFit/>
          </a:bodyPr>
          <a:lstStyle/>
          <a:p>
            <a:r>
              <a:rPr lang="en-US" altLang="ja-JP" dirty="0" smtClean="0">
                <a:latin typeface="+mn-lt"/>
                <a:ea typeface="+mn-ea"/>
              </a:rPr>
              <a:t>Abstract</a:t>
            </a:r>
            <a:r>
              <a:rPr lang="en-US" altLang="ja-JP" dirty="0" smtClean="0">
                <a:latin typeface="+mn-lt"/>
                <a:ea typeface="+mn-ea"/>
              </a:rPr>
              <a:t>: </a:t>
            </a:r>
            <a:r>
              <a:rPr lang="en-US" altLang="ja-JP" dirty="0" smtClean="0">
                <a:latin typeface="+mn-lt"/>
                <a:ea typeface="+mn-ea"/>
              </a:rPr>
              <a:t>We discuss the setup of the ensemble data assimilation (EDA) and forecasting systems (EPS)</a:t>
            </a:r>
            <a:r>
              <a:rPr lang="ja-JP" altLang="en-US" dirty="0" smtClean="0">
                <a:latin typeface="+mn-lt"/>
                <a:ea typeface="+mn-ea"/>
              </a:rPr>
              <a:t>　</a:t>
            </a:r>
            <a:r>
              <a:rPr lang="en-US" altLang="ja-JP" dirty="0" smtClean="0">
                <a:latin typeface="+mn-lt"/>
                <a:ea typeface="+mn-ea"/>
              </a:rPr>
              <a:t>for high-dimensional dynamical systems with particular focus on numerical weather prediction as carried out operationally at the German Weather Service DWD and its COSMO partners. </a:t>
            </a:r>
            <a:br>
              <a:rPr lang="en-US" altLang="ja-JP" dirty="0" smtClean="0">
                <a:latin typeface="+mn-lt"/>
                <a:ea typeface="+mn-ea"/>
              </a:rPr>
            </a:br>
            <a:r>
              <a:rPr lang="en-US" altLang="ja-JP" dirty="0" smtClean="0">
                <a:latin typeface="+mn-lt"/>
                <a:ea typeface="+mn-ea"/>
              </a:rPr>
              <a:t/>
            </a:r>
            <a:br>
              <a:rPr lang="en-US" altLang="ja-JP" dirty="0" smtClean="0">
                <a:latin typeface="+mn-lt"/>
                <a:ea typeface="+mn-ea"/>
              </a:rPr>
            </a:br>
            <a:r>
              <a:rPr lang="en-US" altLang="ja-JP" dirty="0" smtClean="0">
                <a:latin typeface="+mn-lt"/>
                <a:ea typeface="+mn-ea"/>
              </a:rPr>
              <a:t>In particular, we describe the ICON </a:t>
            </a:r>
            <a:r>
              <a:rPr lang="en-US" altLang="ja-JP" dirty="0" err="1" smtClean="0">
                <a:latin typeface="+mn-lt"/>
                <a:ea typeface="+mn-ea"/>
              </a:rPr>
              <a:t>global+mesoscale</a:t>
            </a:r>
            <a:r>
              <a:rPr lang="en-US" altLang="ja-JP" dirty="0" smtClean="0">
                <a:latin typeface="+mn-lt"/>
                <a:ea typeface="+mn-ea"/>
              </a:rPr>
              <a:t> atmospheric model (</a:t>
            </a:r>
            <a:r>
              <a:rPr lang="en-US" altLang="ja-JP" dirty="0" smtClean="0">
                <a:latin typeface="+mn-lt"/>
                <a:ea typeface="+mn-ea"/>
              </a:rPr>
              <a:t>two-way nested</a:t>
            </a:r>
            <a:r>
              <a:rPr lang="en-US" altLang="ja-JP" dirty="0" smtClean="0">
                <a:latin typeface="+mn-lt"/>
                <a:ea typeface="+mn-ea"/>
              </a:rPr>
              <a:t>), 13km/6.5km resolution, with its hybrid ensemble </a:t>
            </a:r>
            <a:r>
              <a:rPr lang="en-US" altLang="ja-JP" dirty="0" err="1" smtClean="0">
                <a:latin typeface="+mn-lt"/>
                <a:ea typeface="+mn-ea"/>
              </a:rPr>
              <a:t>variational</a:t>
            </a:r>
            <a:r>
              <a:rPr lang="en-US" altLang="ja-JP" dirty="0" smtClean="0">
                <a:latin typeface="+mn-lt"/>
                <a:ea typeface="+mn-ea"/>
              </a:rPr>
              <a:t> data assimilation (</a:t>
            </a:r>
            <a:r>
              <a:rPr lang="en-US" altLang="ja-JP" dirty="0" err="1" smtClean="0">
                <a:latin typeface="+mn-lt"/>
                <a:ea typeface="+mn-ea"/>
              </a:rPr>
              <a:t>LETKF+EnVAR</a:t>
            </a:r>
            <a:r>
              <a:rPr lang="en-US" altLang="ja-JP" dirty="0" smtClean="0">
                <a:latin typeface="+mn-lt"/>
                <a:ea typeface="+mn-ea"/>
              </a:rPr>
              <a:t>) run on a 3h cycle, and the ensemble prediction system ICON EPS. Second, this system drives the high-resolution  ensemble data assimilation system COSMO-KENDA (Kilometer Scale Ensemble Data Assimilation)  with 2.2km operational resolution at DWD and up to 1km resolution at further members of the  COSMO consortium (Germany, Switzerland, Italy, Russia, Poland, Romania, Greece and Israel) to provide initial conditions for the </a:t>
            </a:r>
            <a:r>
              <a:rPr lang="en-US" altLang="ja-JP" dirty="0" smtClean="0">
                <a:latin typeface="+mn-lt"/>
                <a:ea typeface="+mn-ea"/>
              </a:rPr>
              <a:t>high-resolution ensemble</a:t>
            </a:r>
            <a:r>
              <a:rPr lang="en-US" altLang="ja-JP" dirty="0" smtClean="0">
                <a:latin typeface="+mn-lt"/>
                <a:ea typeface="+mn-ea"/>
              </a:rPr>
              <a:t> forecasting systems, e.g. the operational COSMO-D2-EPS or experimental ICON-LAM EPS. </a:t>
            </a:r>
            <a:br>
              <a:rPr lang="en-US" altLang="ja-JP" dirty="0" smtClean="0">
                <a:latin typeface="+mn-lt"/>
                <a:ea typeface="+mn-ea"/>
              </a:rPr>
            </a:br>
            <a:r>
              <a:rPr lang="en-US" altLang="ja-JP" dirty="0" smtClean="0">
                <a:latin typeface="+mn-lt"/>
                <a:ea typeface="+mn-ea"/>
              </a:rPr>
              <a:t>The system is also successfully run on GPU based supercomputers. Further, we show results on the tests of localized adaptive particle filter (LAPF) and a localized Markov chain particle filter (LMCPF), which are being tested for the global model setup, currently in the standard experimental global resolution of 40km. We discuss </a:t>
            </a:r>
            <a:r>
              <a:rPr lang="en-US" altLang="ja-JP" dirty="0" smtClean="0">
                <a:latin typeface="+mn-lt"/>
                <a:ea typeface="+mn-ea"/>
              </a:rPr>
              <a:t>how </a:t>
            </a:r>
            <a:r>
              <a:rPr lang="en-US" altLang="ja-JP" dirty="0" smtClean="0">
                <a:latin typeface="+mn-lt"/>
                <a:ea typeface="+mn-ea"/>
              </a:rPr>
              <a:t>to overcome filter collapse or divergence by adaptive rejuvenation, mapping into ensemble space based on spread estimators. We also discuss how to keep balances intact when drawing from probability distributions in combination with localization. Here, we </a:t>
            </a:r>
            <a:r>
              <a:rPr lang="en-US" altLang="ja-JP" dirty="0" err="1" smtClean="0">
                <a:latin typeface="+mn-lt"/>
                <a:ea typeface="+mn-ea"/>
              </a:rPr>
              <a:t>alsoemploy</a:t>
            </a:r>
            <a:r>
              <a:rPr lang="en-US" altLang="ja-JP" dirty="0" smtClean="0">
                <a:latin typeface="+mn-lt"/>
                <a:ea typeface="+mn-ea"/>
              </a:rPr>
              <a:t> incremental analysis update (IAU) for the ICON model system.  Different further versions of particle-filters and hybrid ensemble-particle filters are under test both for ICON on the global scale as well as for COSMO or ICON-LAM on the convective scale in collaboration with colleagues from ETH, Reading and Potsdam. </a:t>
            </a:r>
            <a:endParaRPr lang="en-US" altLang="ja-JP" dirty="0" smtClean="0">
              <a:latin typeface="+mn-lt"/>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7083</TotalTime>
  <Words>53</Words>
  <Application>Microsoft Office PowerPoint</Application>
  <PresentationFormat>A4 210 x 297 mm</PresentationFormat>
  <Paragraphs>18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新しいプレゼンテーション</vt:lpstr>
      <vt:lpstr>スライド 1</vt:lpstr>
    </vt:vector>
  </TitlesOfParts>
  <Company>admina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nagalabo</cp:lastModifiedBy>
  <cp:revision>369</cp:revision>
  <cp:lastPrinted>2013-02-04T08:27:08Z</cp:lastPrinted>
  <dcterms:created xsi:type="dcterms:W3CDTF">2007-04-12T08:17:59Z</dcterms:created>
  <dcterms:modified xsi:type="dcterms:W3CDTF">2018-10-11T04:32:43Z</dcterms:modified>
</cp:coreProperties>
</file>