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66FF"/>
    <a:srgbClr val="0000FF"/>
    <a:srgbClr val="FF9900"/>
    <a:srgbClr val="CC6600"/>
    <a:srgbClr val="E632CC"/>
    <a:srgbClr val="F8AAB7"/>
    <a:srgbClr val="FB8DE6"/>
    <a:srgbClr val="CD19B3"/>
    <a:srgbClr val="FDDBEA"/>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730" autoAdjust="0"/>
  </p:normalViewPr>
  <p:slideViewPr>
    <p:cSldViewPr>
      <p:cViewPr varScale="1">
        <p:scale>
          <a:sx n="82" d="100"/>
          <a:sy n="82" d="100"/>
        </p:scale>
        <p:origin x="198" y="10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2125"/>
          </a:xfrm>
          <a:prstGeom prst="rect">
            <a:avLst/>
          </a:prstGeom>
        </p:spPr>
        <p:txBody>
          <a:bodyPr vert="horz" lIns="87540" tIns="43769" rIns="87540" bIns="43769"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2125"/>
          </a:xfrm>
          <a:prstGeom prst="rect">
            <a:avLst/>
          </a:prstGeom>
        </p:spPr>
        <p:txBody>
          <a:bodyPr vert="horz" wrap="square" lIns="87540" tIns="43769" rIns="87540" bIns="43769"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2018/5/2</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40" tIns="43769" rIns="87540" bIns="43769"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38650"/>
          </a:xfrm>
          <a:prstGeom prst="rect">
            <a:avLst/>
          </a:prstGeom>
        </p:spPr>
        <p:txBody>
          <a:bodyPr vert="horz" lIns="87540" tIns="43769" rIns="87540" bIns="43769"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87540" tIns="43769" rIns="87540" bIns="43769"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87540" tIns="43769" rIns="87540" bIns="43769"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a:t>
            </a:fld>
            <a:endParaRPr lang="ja-JP" altLang="en-US"/>
          </a:p>
        </p:txBody>
      </p:sp>
    </p:spTree>
    <p:extLst>
      <p:ext uri="{BB962C8B-B14F-4D97-AF65-F5344CB8AC3E}">
        <p14:creationId xmlns:p14="http://schemas.microsoft.com/office/powerpoint/2010/main"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br>
              <a:rPr lang="ja-JP" altLang="en-US"/>
            </a:br>
            <a:br>
              <a:rPr lang="ja-JP" altLang="en-US"/>
            </a:br>
            <a:br>
              <a:rPr lang="ja-JP" altLang="en-US"/>
            </a:br>
            <a:r>
              <a:rPr lang="ja-JP" altLang="en-US"/>
              <a:t>アブストラクト</a:t>
            </a:r>
            <a:r>
              <a:rPr lang="en-US" altLang="ja-JP"/>
              <a:t>:</a:t>
            </a:r>
            <a:br>
              <a:rPr lang="en-US" altLang="ja-JP"/>
            </a:br>
            <a:r>
              <a:rPr lang="ja-JP" altLang="en-US"/>
              <a:t>等高線法を用いた結晶のスパイラル成長の数理モデルを用いて、共回転対と呼ばれる、</a:t>
            </a:r>
            <a:br>
              <a:rPr lang="ja-JP" altLang="en-US"/>
            </a:br>
            <a:r>
              <a:rPr lang="ja-JP" altLang="en-US"/>
              <a:t>同じ回転方向を示すらせん転位の対による結晶表面の成長速度について考察する。</a:t>
            </a:r>
            <a:br>
              <a:rPr lang="ja-JP" altLang="en-US"/>
            </a:br>
            <a:br>
              <a:rPr lang="ja-JP" altLang="en-US"/>
            </a:br>
            <a:r>
              <a:rPr lang="en-US" altLang="ja-JP"/>
              <a:t>Burton-Cabrera-Frank</a:t>
            </a:r>
            <a:r>
              <a:rPr lang="ja-JP" altLang="en-US"/>
              <a:t>によると、対の距離がある臨界距離より遠い場合は</a:t>
            </a:r>
            <a:br>
              <a:rPr lang="ja-JP" altLang="en-US"/>
            </a:br>
            <a:r>
              <a:rPr lang="ja-JP" altLang="en-US"/>
              <a:t>単独のらせん転位による結晶表面の成長と見分けが付かないとされる。</a:t>
            </a:r>
            <a:br>
              <a:rPr lang="ja-JP" altLang="en-US"/>
            </a:br>
            <a:r>
              <a:rPr lang="ja-JP" altLang="en-US"/>
              <a:t>他方その臨界距離より近い場合は、対を限りなく近づけた時の成長速度が</a:t>
            </a:r>
            <a:br>
              <a:rPr lang="ja-JP" altLang="en-US"/>
            </a:br>
            <a:r>
              <a:rPr lang="ja-JP" altLang="en-US"/>
              <a:t>単独のらせん転位の</a:t>
            </a:r>
            <a:r>
              <a:rPr lang="en-US" altLang="ja-JP"/>
              <a:t>2</a:t>
            </a:r>
            <a:r>
              <a:rPr lang="ja-JP" altLang="en-US"/>
              <a:t>倍になるとされるが、その中間の距離において</a:t>
            </a:r>
            <a:br>
              <a:rPr lang="ja-JP" altLang="en-US"/>
            </a:br>
            <a:r>
              <a:rPr lang="ja-JP" altLang="en-US"/>
              <a:t>成長速度がどうなるかという評価式は与えられていない。</a:t>
            </a:r>
            <a:br>
              <a:rPr lang="ja-JP" altLang="en-US"/>
            </a:br>
            <a:br>
              <a:rPr lang="ja-JP" altLang="en-US"/>
            </a:br>
            <a:r>
              <a:rPr lang="ja-JP" altLang="en-US"/>
              <a:t>そこで上記の事実について数値計算実験を行った結果、臨界距離にずれがあることを発見した。</a:t>
            </a:r>
            <a:br>
              <a:rPr lang="ja-JP" altLang="en-US"/>
            </a:br>
            <a:r>
              <a:rPr lang="ja-JP" altLang="en-US"/>
              <a:t>そこで共回転対による成長速度の評価を行い、その観点から臨界距離の新しい定義とその数値を与え、</a:t>
            </a:r>
            <a:br>
              <a:rPr lang="ja-JP" altLang="en-US"/>
            </a:br>
            <a:r>
              <a:rPr lang="ja-JP" altLang="en-US"/>
              <a:t>これが数値計算実験の結果と非常に良く合うことを報告する。</a:t>
            </a:r>
            <a:br>
              <a:rPr lang="ja-JP" altLang="en-US"/>
            </a:br>
            <a:br>
              <a:rPr lang="ja-JP" altLang="en-US"/>
            </a:br>
            <a:r>
              <a:rPr lang="ja-JP" altLang="en-US"/>
              <a:t>評価と臨界距離の改善において重要な役割を果たしたのは単独のらせん転位により</a:t>
            </a:r>
            <a:br>
              <a:rPr lang="ja-JP" altLang="en-US"/>
            </a:br>
            <a:r>
              <a:rPr lang="ja-JP" altLang="en-US"/>
              <a:t>与えられるスパイラルステップの回転速度で、</a:t>
            </a:r>
            <a:r>
              <a:rPr lang="en-US" altLang="ja-JP"/>
              <a:t>Burton-Cabrera-Frank</a:t>
            </a:r>
            <a:r>
              <a:rPr lang="ja-JP" altLang="en-US"/>
              <a:t>はこれを</a:t>
            </a:r>
            <a:br>
              <a:rPr lang="ja-JP" altLang="en-US"/>
            </a:br>
            <a:r>
              <a:rPr lang="ja-JP" altLang="en-US"/>
              <a:t>アルキメデスのらせんによる近似から計算していた。この結果をより精度の良いものに</a:t>
            </a:r>
            <a:br>
              <a:rPr lang="ja-JP" altLang="en-US"/>
            </a:br>
            <a:r>
              <a:rPr lang="ja-JP" altLang="en-US"/>
              <a:t>改めることによりある程度の指標となる成長速度の評価式を得ることができた。</a:t>
            </a:r>
            <a:endParaRPr lang="en-US" altLang="ja-JP"/>
          </a:p>
          <a:p>
            <a:pPr eaLnBrk="1" hangingPunct="1">
              <a:spcBef>
                <a:spcPct val="0"/>
              </a:spcBef>
            </a:pPr>
            <a:br>
              <a:rPr lang="ja-JP" altLang="en-US"/>
            </a:br>
            <a:endParaRPr lang="ja-JP" altLang="en-US"/>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a:latin typeface="Arial" charset="0"/>
            </a:endParaRPr>
          </a:p>
        </p:txBody>
      </p:sp>
    </p:spTree>
    <p:extLst>
      <p:ext uri="{BB962C8B-B14F-4D97-AF65-F5344CB8AC3E}">
        <p14:creationId xmlns:p14="http://schemas.microsoft.com/office/powerpoint/2010/main"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
            <a:lum/>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711637" y="116294"/>
            <a:ext cx="1296988" cy="777136"/>
          </a:xfrm>
          <a:prstGeom prst="rect">
            <a:avLst/>
          </a:prstGeom>
          <a:noFill/>
          <a:ln w="9525">
            <a:noFill/>
            <a:miter lim="800000"/>
            <a:headEnd/>
            <a:tailEnd/>
          </a:ln>
        </p:spPr>
        <p:txBody>
          <a:bodyPr>
            <a:spAutoFit/>
          </a:bodyPr>
          <a:lstStyle/>
          <a:p>
            <a:pPr algn="ctr">
              <a:defRPr/>
            </a:pPr>
            <a:r>
              <a:rPr lang="ja-JP" altLang="en-US" sz="2800" b="1" dirty="0">
                <a:solidFill>
                  <a:schemeClr val="accent2"/>
                </a:solidFill>
                <a:latin typeface="+mj-ea"/>
                <a:ea typeface="+mj-ea"/>
              </a:rPr>
              <a:t>第</a:t>
            </a:r>
            <a:r>
              <a:rPr lang="en-US" altLang="ja-JP" sz="2800" b="1" dirty="0">
                <a:solidFill>
                  <a:schemeClr val="accent2"/>
                </a:solidFill>
                <a:latin typeface="+mj-ea"/>
                <a:ea typeface="+mj-ea"/>
              </a:rPr>
              <a:t>84</a:t>
            </a:r>
            <a:r>
              <a:rPr lang="ja-JP" altLang="en-US" sz="2800" b="1" dirty="0">
                <a:solidFill>
                  <a:schemeClr val="accent2"/>
                </a:solidFill>
                <a:latin typeface="+mj-ea"/>
                <a:ea typeface="+mj-ea"/>
              </a:rPr>
              <a:t>回</a:t>
            </a:r>
            <a:endParaRPr lang="ja-JP" altLang="en-US" sz="28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a:extLst/>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360856" y="687309"/>
            <a:ext cx="6192932" cy="1978181"/>
          </a:xfrm>
          <a:prstGeom prst="rect">
            <a:avLst/>
          </a:prstGeom>
          <a:gradFill>
            <a:gsLst>
              <a:gs pos="0">
                <a:srgbClr val="FB8DE6"/>
              </a:gs>
              <a:gs pos="25000">
                <a:srgbClr val="F8AAB7"/>
              </a:gs>
              <a:gs pos="48000">
                <a:srgbClr val="FB8DE6"/>
              </a:gs>
              <a:gs pos="100000">
                <a:srgbClr val="E632CC"/>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dirty="0">
                <a:solidFill>
                  <a:schemeClr val="bg1"/>
                </a:solidFill>
                <a:effectLst>
                  <a:outerShdw blurRad="38100" dist="38100" dir="2700000" algn="tl">
                    <a:srgbClr val="000000">
                      <a:alpha val="43137"/>
                    </a:srgbClr>
                  </a:outerShdw>
                </a:effectLst>
                <a:latin typeface="+mj-ea"/>
                <a:ea typeface="+mj-ea"/>
              </a:rPr>
              <a:t>附属社会創造数学センター主催</a:t>
            </a:r>
            <a:endParaRPr lang="en-US" altLang="ja-JP" sz="2400" dirty="0">
              <a:solidFill>
                <a:schemeClr val="bg1"/>
              </a:solidFill>
              <a:effectLst>
                <a:outerShdw blurRad="38100" dist="38100" dir="2700000" algn="tl">
                  <a:srgbClr val="000000">
                    <a:alpha val="43137"/>
                  </a:srgbClr>
                </a:outerShdw>
              </a:effectLst>
              <a:latin typeface="+mj-ea"/>
              <a:ea typeface="+mj-ea"/>
            </a:endParaRPr>
          </a:p>
          <a:p>
            <a:pPr algn="ctr">
              <a:defRPr/>
            </a:pPr>
            <a:r>
              <a:rPr lang="ja-JP" altLang="en-US" sz="3600" dirty="0">
                <a:solidFill>
                  <a:schemeClr val="bg1"/>
                </a:solidFill>
                <a:effectLst>
                  <a:outerShdw blurRad="38100" dist="38100" dir="2700000" algn="tl">
                    <a:srgbClr val="000000">
                      <a:alpha val="43137"/>
                    </a:srgbClr>
                  </a:outerShdw>
                </a:effectLst>
                <a:latin typeface="+mj-ea"/>
                <a:ea typeface="+mj-ea"/>
              </a:rPr>
              <a:t>北大ＭＭＣ</a:t>
            </a:r>
            <a:endParaRPr lang="en-US" altLang="ja-JP" sz="3600" dirty="0">
              <a:solidFill>
                <a:schemeClr val="bg1"/>
              </a:solidFill>
              <a:effectLst>
                <a:outerShdw blurRad="38100" dist="38100" dir="2700000" algn="tl">
                  <a:srgbClr val="000000">
                    <a:alpha val="43137"/>
                  </a:srgbClr>
                </a:outerShdw>
              </a:effectLst>
              <a:latin typeface="+mj-ea"/>
              <a:ea typeface="+mj-ea"/>
            </a:endParaRPr>
          </a:p>
          <a:p>
            <a:pPr algn="ctr">
              <a:defRPr/>
            </a:pPr>
            <a:r>
              <a:rPr lang="ja-JP" altLang="en-US" sz="3600" dirty="0">
                <a:solidFill>
                  <a:schemeClr val="bg1"/>
                </a:solidFill>
                <a:effectLst>
                  <a:outerShdw blurRad="38100" dist="38100" dir="2700000" algn="tl">
                    <a:srgbClr val="000000">
                      <a:alpha val="43137"/>
                    </a:srgbClr>
                  </a:outerShdw>
                </a:effectLst>
                <a:latin typeface="+mj-ea"/>
                <a:ea typeface="+mj-ea"/>
              </a:rPr>
              <a:t>第</a:t>
            </a:r>
            <a:r>
              <a:rPr lang="en-US" altLang="ja-JP" sz="3600" dirty="0">
                <a:solidFill>
                  <a:schemeClr val="bg1"/>
                </a:solidFill>
                <a:effectLst>
                  <a:outerShdw blurRad="38100" dist="38100" dir="2700000" algn="tl">
                    <a:srgbClr val="000000">
                      <a:alpha val="43137"/>
                    </a:srgbClr>
                  </a:outerShdw>
                </a:effectLst>
                <a:latin typeface="+mj-ea"/>
                <a:ea typeface="+mj-ea"/>
              </a:rPr>
              <a:t>1</a:t>
            </a:r>
            <a:r>
              <a:rPr lang="ja-JP" altLang="en-US" sz="3600" dirty="0">
                <a:solidFill>
                  <a:schemeClr val="bg1"/>
                </a:solidFill>
                <a:effectLst>
                  <a:outerShdw blurRad="38100" dist="38100" dir="2700000" algn="tl">
                    <a:srgbClr val="000000">
                      <a:alpha val="43137"/>
                    </a:srgbClr>
                  </a:outerShdw>
                </a:effectLst>
                <a:latin typeface="+mj-ea"/>
                <a:ea typeface="+mj-ea"/>
              </a:rPr>
              <a:t>回数理皮膚科学セミナー</a:t>
            </a:r>
            <a:endParaRPr lang="en-US" altLang="ja-JP" sz="3600" dirty="0">
              <a:solidFill>
                <a:schemeClr val="bg1"/>
              </a:solidFill>
              <a:effectLst>
                <a:outerShdw blurRad="38100" dist="38100" dir="2700000" algn="tl">
                  <a:srgbClr val="000000">
                    <a:alpha val="43137"/>
                  </a:srgbClr>
                </a:outerShdw>
              </a:effectLst>
              <a:latin typeface="+mj-ea"/>
              <a:ea typeface="+mj-ea"/>
            </a:endParaRPr>
          </a:p>
        </p:txBody>
      </p:sp>
      <p:pic>
        <p:nvPicPr>
          <p:cNvPr id="2056" name="Picture 16"/>
          <p:cNvPicPr>
            <a:picLocks noChangeAspect="1" noChangeArrowheads="1"/>
          </p:cNvPicPr>
          <p:nvPr/>
        </p:nvPicPr>
        <p:blipFill>
          <a:blip r:embed="rId4" cstate="print"/>
          <a:srcRect/>
          <a:stretch>
            <a:fillRect/>
          </a:stretch>
        </p:blipFill>
        <p:spPr bwMode="auto">
          <a:xfrm>
            <a:off x="2420888" y="9273480"/>
            <a:ext cx="2447925" cy="431800"/>
          </a:xfrm>
          <a:prstGeom prst="rect">
            <a:avLst/>
          </a:prstGeom>
          <a:noFill/>
          <a:ln w="9525">
            <a:noFill/>
            <a:miter lim="800000"/>
            <a:headEnd/>
            <a:tailEnd/>
          </a:ln>
        </p:spPr>
      </p:pic>
      <p:sp>
        <p:nvSpPr>
          <p:cNvPr id="14351" name="Text Box 11"/>
          <p:cNvSpPr txBox="1">
            <a:spLocks noChangeArrowheads="1"/>
          </p:cNvSpPr>
          <p:nvPr/>
        </p:nvSpPr>
        <p:spPr bwMode="auto">
          <a:xfrm>
            <a:off x="2060848" y="8265368"/>
            <a:ext cx="3022600" cy="1107996"/>
          </a:xfrm>
          <a:prstGeom prst="rect">
            <a:avLst/>
          </a:prstGeom>
          <a:noFill/>
          <a:ln>
            <a:noFill/>
          </a:ln>
          <a:extLst/>
        </p:spPr>
        <p:txBody>
          <a:bodyPr>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dirty="0">
                <a:latin typeface="+mj-ea"/>
                <a:ea typeface="+mj-ea"/>
              </a:rPr>
              <a:t>連絡先： 北海道大学電子科学研究所</a:t>
            </a:r>
            <a:endParaRPr lang="en-US" altLang="ja-JP" dirty="0">
              <a:latin typeface="+mj-ea"/>
              <a:ea typeface="+mj-ea"/>
            </a:endParaRPr>
          </a:p>
          <a:p>
            <a:pPr>
              <a:defRPr/>
            </a:pPr>
            <a:r>
              <a:rPr lang="ja-JP" altLang="en-US" dirty="0">
                <a:latin typeface="+mj-ea"/>
                <a:ea typeface="+mj-ea"/>
              </a:rPr>
              <a:t>　　　　　　　　　 附属社会創造数学研究センター</a:t>
            </a:r>
            <a:endParaRPr lang="en-US" altLang="ja-JP" dirty="0">
              <a:latin typeface="+mj-ea"/>
              <a:ea typeface="+mj-ea"/>
            </a:endParaRPr>
          </a:p>
          <a:p>
            <a:pPr>
              <a:defRPr/>
            </a:pPr>
            <a:r>
              <a:rPr lang="ja-JP" altLang="en-US" dirty="0">
                <a:latin typeface="+mj-ea"/>
                <a:ea typeface="+mj-ea"/>
              </a:rPr>
              <a:t>　　　　　　　　　 人間数理研究分野</a:t>
            </a:r>
            <a:endParaRPr lang="en-US" altLang="ja-JP" dirty="0">
              <a:latin typeface="+mj-ea"/>
              <a:ea typeface="+mj-ea"/>
            </a:endParaRPr>
          </a:p>
          <a:p>
            <a:pPr algn="ctr">
              <a:tabLst>
                <a:tab pos="1257300" algn="l"/>
              </a:tabLst>
              <a:defRPr/>
            </a:pPr>
            <a:r>
              <a:rPr lang="ja-JP" altLang="en-US" dirty="0">
                <a:latin typeface="+mj-ea"/>
                <a:ea typeface="+mj-ea"/>
              </a:rPr>
              <a:t>長山　雅晴　　内線： </a:t>
            </a:r>
            <a:r>
              <a:rPr lang="en-US" altLang="ja-JP" dirty="0">
                <a:latin typeface="+mj-ea"/>
                <a:ea typeface="+mj-ea"/>
              </a:rPr>
              <a:t>3357</a:t>
            </a:r>
          </a:p>
          <a:p>
            <a:pPr algn="ctr">
              <a:defRPr/>
            </a:pPr>
            <a:r>
              <a:rPr lang="en-US" altLang="ja-JP" dirty="0">
                <a:latin typeface="+mj-ea"/>
                <a:ea typeface="+mj-ea"/>
              </a:rPr>
              <a:t> nagayama@es.hokudai.ac.jp</a:t>
            </a:r>
          </a:p>
          <a:p>
            <a:pPr>
              <a:defRPr/>
            </a:pPr>
            <a:r>
              <a:rPr lang="ja-JP" altLang="en-US" dirty="0">
                <a:latin typeface="+mj-ea"/>
                <a:ea typeface="+mj-ea"/>
              </a:rPr>
              <a:t>　　　　　　　　</a:t>
            </a:r>
            <a:endParaRPr lang="en-US" altLang="ja-JP" dirty="0">
              <a:latin typeface="+mj-ea"/>
              <a:ea typeface="+mj-ea"/>
            </a:endParaRPr>
          </a:p>
        </p:txBody>
      </p:sp>
      <p:sp>
        <p:nvSpPr>
          <p:cNvPr id="15" name="テキスト ボックス 14"/>
          <p:cNvSpPr txBox="1"/>
          <p:nvPr/>
        </p:nvSpPr>
        <p:spPr>
          <a:xfrm>
            <a:off x="332900" y="2646705"/>
            <a:ext cx="6192688" cy="2862322"/>
          </a:xfrm>
          <a:prstGeom prst="rect">
            <a:avLst/>
          </a:prstGeom>
          <a:noFill/>
        </p:spPr>
        <p:txBody>
          <a:bodyPr wrap="square">
            <a:spAutoFit/>
          </a:bodyPr>
          <a:lstStyle/>
          <a:p>
            <a:pPr>
              <a:lnSpc>
                <a:spcPct val="150000"/>
              </a:lnSpc>
              <a:defRPr/>
            </a:pPr>
            <a:r>
              <a:rPr lang="en-US" altLang="ja-JP" sz="1500" b="1" dirty="0">
                <a:latin typeface="+mn-ea"/>
                <a:ea typeface="+mn-ea"/>
              </a:rPr>
              <a:t>Date</a:t>
            </a:r>
            <a:r>
              <a:rPr lang="ja-JP" altLang="en-US" sz="1500" b="1" dirty="0">
                <a:latin typeface="+mn-ea"/>
                <a:ea typeface="+mn-ea"/>
              </a:rPr>
              <a:t>；</a:t>
            </a:r>
            <a:r>
              <a:rPr lang="ja-JP" altLang="en-US" sz="1500" dirty="0">
                <a:latin typeface="+mn-ea"/>
                <a:ea typeface="+mn-ea"/>
              </a:rPr>
              <a:t>  </a:t>
            </a:r>
            <a:r>
              <a:rPr lang="en-US" altLang="ja-JP" sz="1500" dirty="0">
                <a:latin typeface="+mn-ea"/>
                <a:ea typeface="+mn-ea"/>
              </a:rPr>
              <a:t>2018</a:t>
            </a:r>
            <a:r>
              <a:rPr lang="ja-JP" altLang="en-US" sz="1500" dirty="0">
                <a:latin typeface="+mn-ea"/>
                <a:ea typeface="+mn-ea"/>
              </a:rPr>
              <a:t>年</a:t>
            </a:r>
            <a:r>
              <a:rPr lang="en-US" altLang="ja-JP" sz="1500" dirty="0">
                <a:latin typeface="+mn-ea"/>
                <a:ea typeface="+mn-ea"/>
              </a:rPr>
              <a:t>5</a:t>
            </a:r>
            <a:r>
              <a:rPr lang="ja-JP" altLang="en-US" sz="1500" dirty="0">
                <a:latin typeface="+mn-ea"/>
                <a:ea typeface="+mn-ea"/>
              </a:rPr>
              <a:t>月</a:t>
            </a:r>
            <a:r>
              <a:rPr lang="en-US" altLang="ja-JP" sz="1500" dirty="0">
                <a:latin typeface="+mn-ea"/>
                <a:ea typeface="+mn-ea"/>
              </a:rPr>
              <a:t>29</a:t>
            </a:r>
            <a:r>
              <a:rPr lang="ja-JP" altLang="en-US" sz="1500" dirty="0">
                <a:latin typeface="+mn-ea"/>
                <a:ea typeface="+mn-ea"/>
              </a:rPr>
              <a:t>日</a:t>
            </a:r>
            <a:r>
              <a:rPr lang="ja-JP" altLang="en-US" sz="1500" u="sng" dirty="0">
                <a:latin typeface="+mn-ea"/>
                <a:ea typeface="+mn-ea"/>
              </a:rPr>
              <a:t>（火）</a:t>
            </a:r>
            <a:r>
              <a:rPr lang="ja-JP" altLang="en-US" sz="1500" dirty="0">
                <a:latin typeface="+mn-ea"/>
                <a:ea typeface="+mn-ea"/>
              </a:rPr>
              <a:t> </a:t>
            </a:r>
            <a:r>
              <a:rPr lang="en-US" altLang="ja-JP" sz="1500" dirty="0">
                <a:latin typeface="+mn-ea"/>
                <a:ea typeface="+mn-ea"/>
              </a:rPr>
              <a:t>16</a:t>
            </a:r>
            <a:r>
              <a:rPr lang="ja-JP" altLang="en-US" sz="1500" dirty="0">
                <a:latin typeface="+mn-ea"/>
                <a:ea typeface="+mn-ea"/>
              </a:rPr>
              <a:t>：</a:t>
            </a:r>
            <a:r>
              <a:rPr lang="en-US" altLang="ja-JP" sz="1500" dirty="0">
                <a:latin typeface="+mn-ea"/>
                <a:ea typeface="+mn-ea"/>
              </a:rPr>
              <a:t>30</a:t>
            </a:r>
            <a:r>
              <a:rPr lang="ja-JP" altLang="en-US" sz="1500" dirty="0">
                <a:latin typeface="+mn-ea"/>
                <a:ea typeface="+mn-ea"/>
              </a:rPr>
              <a:t>～</a:t>
            </a:r>
            <a:r>
              <a:rPr lang="en-US" altLang="ja-JP" sz="1500" dirty="0">
                <a:latin typeface="+mn-ea"/>
                <a:ea typeface="+mn-ea"/>
              </a:rPr>
              <a:t>18</a:t>
            </a:r>
            <a:r>
              <a:rPr lang="ja-JP" altLang="en-US" sz="1500" dirty="0">
                <a:latin typeface="+mn-ea"/>
                <a:ea typeface="+mn-ea"/>
              </a:rPr>
              <a:t>：</a:t>
            </a:r>
            <a:r>
              <a:rPr lang="en-US" altLang="ja-JP" sz="1500" dirty="0">
                <a:latin typeface="+mn-ea"/>
                <a:ea typeface="+mn-ea"/>
              </a:rPr>
              <a:t>00</a:t>
            </a:r>
            <a:r>
              <a:rPr lang="ja-JP" altLang="en-US" sz="1500" dirty="0">
                <a:latin typeface="+mn-ea"/>
                <a:ea typeface="+mn-ea"/>
              </a:rPr>
              <a:t>　</a:t>
            </a:r>
            <a:r>
              <a:rPr lang="ja-JP" altLang="en-US" sz="1500" dirty="0">
                <a:solidFill>
                  <a:srgbClr val="FF0000"/>
                </a:solidFill>
                <a:latin typeface="+mn-ea"/>
                <a:ea typeface="+mn-ea"/>
              </a:rPr>
              <a:t>　</a:t>
            </a:r>
            <a:r>
              <a:rPr lang="ja-JP" altLang="en-US" sz="1400" dirty="0">
                <a:solidFill>
                  <a:srgbClr val="FF0000"/>
                </a:solidFill>
                <a:latin typeface="+mn-ea"/>
                <a:ea typeface="+mn-ea"/>
              </a:rPr>
              <a:t>　</a:t>
            </a:r>
            <a:r>
              <a:rPr lang="en-US" altLang="ja-JP" sz="1400" dirty="0">
                <a:solidFill>
                  <a:srgbClr val="FF0000"/>
                </a:solidFill>
                <a:latin typeface="+mn-ea"/>
                <a:ea typeface="+mn-ea"/>
              </a:rPr>
              <a:t>※</a:t>
            </a:r>
            <a:r>
              <a:rPr lang="ja-JP" altLang="en-US" sz="1400" dirty="0">
                <a:solidFill>
                  <a:srgbClr val="FF0000"/>
                </a:solidFill>
                <a:latin typeface="+mn-ea"/>
                <a:ea typeface="+mn-ea"/>
              </a:rPr>
              <a:t>通常と曜日が異なります。</a:t>
            </a:r>
            <a:endParaRPr lang="en-US" altLang="ja-JP" sz="1400" dirty="0">
              <a:solidFill>
                <a:srgbClr val="FF0000"/>
              </a:solidFill>
              <a:latin typeface="+mn-ea"/>
              <a:ea typeface="+mn-ea"/>
            </a:endParaRPr>
          </a:p>
          <a:p>
            <a:pPr>
              <a:lnSpc>
                <a:spcPct val="150000"/>
              </a:lnSpc>
              <a:defRPr/>
            </a:pPr>
            <a:r>
              <a:rPr lang="en-US" altLang="ja-JP" sz="1500" b="1" dirty="0">
                <a:latin typeface="+mn-ea"/>
                <a:ea typeface="+mn-ea"/>
              </a:rPr>
              <a:t>Speaker :</a:t>
            </a:r>
            <a:r>
              <a:rPr lang="ja-JP" altLang="en-US" sz="1500" b="1" dirty="0">
                <a:latin typeface="+mn-ea"/>
                <a:ea typeface="+mn-ea"/>
              </a:rPr>
              <a:t>　</a:t>
            </a:r>
            <a:r>
              <a:rPr lang="ja-JP" altLang="en-US" sz="1500" dirty="0">
                <a:latin typeface="+mn-ea"/>
                <a:ea typeface="+mn-ea"/>
              </a:rPr>
              <a:t>村田　光麻 （京都大学大学院医学研究科）</a:t>
            </a:r>
            <a:endParaRPr lang="en-US" altLang="ja-JP" sz="1500" dirty="0">
              <a:latin typeface="+mn-ea"/>
              <a:ea typeface="+mn-ea"/>
            </a:endParaRPr>
          </a:p>
          <a:p>
            <a:pPr>
              <a:lnSpc>
                <a:spcPct val="150000"/>
              </a:lnSpc>
              <a:defRPr/>
            </a:pPr>
            <a:r>
              <a:rPr lang="en-US" altLang="ja-JP" sz="1500" dirty="0">
                <a:latin typeface="+mn-ea"/>
                <a:ea typeface="+mn-ea"/>
              </a:rPr>
              <a:t>                </a:t>
            </a:r>
            <a:r>
              <a:rPr lang="en-US" altLang="ja-JP" sz="1500" dirty="0" err="1">
                <a:latin typeface="+mn-ea"/>
                <a:ea typeface="+mn-ea"/>
              </a:rPr>
              <a:t>Teruasa</a:t>
            </a:r>
            <a:r>
              <a:rPr lang="en-US" altLang="ja-JP" sz="1500" dirty="0">
                <a:latin typeface="+mn-ea"/>
                <a:ea typeface="+mn-ea"/>
              </a:rPr>
              <a:t> Murata (Kyoto University)</a:t>
            </a:r>
            <a:endParaRPr lang="en-US" altLang="zh-CN" sz="1500" dirty="0">
              <a:latin typeface="+mn-ea"/>
              <a:ea typeface="+mn-ea"/>
            </a:endParaRPr>
          </a:p>
          <a:p>
            <a:pPr>
              <a:lnSpc>
                <a:spcPct val="150000"/>
              </a:lnSpc>
              <a:defRPr/>
            </a:pPr>
            <a:r>
              <a:rPr lang="en-US" altLang="ja-JP" sz="1500" b="1" dirty="0">
                <a:latin typeface="+mn-ea"/>
                <a:ea typeface="+mn-ea"/>
              </a:rPr>
              <a:t>Place:</a:t>
            </a:r>
            <a:r>
              <a:rPr lang="en-US" altLang="ja-JP" sz="1500" dirty="0">
                <a:latin typeface="+mn-ea"/>
                <a:ea typeface="+mn-ea"/>
              </a:rPr>
              <a:t>  </a:t>
            </a:r>
            <a:r>
              <a:rPr lang="ja-JP" altLang="en-US" sz="1500" dirty="0">
                <a:latin typeface="+mn-ea"/>
                <a:ea typeface="+mn-ea"/>
              </a:rPr>
              <a:t>電子科学研究所　中央キャンパス総合研究棟</a:t>
            </a:r>
            <a:r>
              <a:rPr lang="en-US" altLang="ja-JP" sz="1500" dirty="0">
                <a:latin typeface="+mn-ea"/>
                <a:ea typeface="+mn-ea"/>
              </a:rPr>
              <a:t>2</a:t>
            </a:r>
            <a:r>
              <a:rPr lang="ja-JP" altLang="en-US" sz="1500" dirty="0">
                <a:latin typeface="+mn-ea"/>
                <a:ea typeface="+mn-ea"/>
              </a:rPr>
              <a:t>号館</a:t>
            </a:r>
            <a:endParaRPr lang="en-US" altLang="ja-JP" sz="1500" dirty="0">
              <a:latin typeface="+mn-ea"/>
              <a:ea typeface="+mn-ea"/>
            </a:endParaRPr>
          </a:p>
          <a:p>
            <a:pPr>
              <a:lnSpc>
                <a:spcPct val="150000"/>
              </a:lnSpc>
              <a:defRPr/>
            </a:pPr>
            <a:r>
              <a:rPr lang="ja-JP" altLang="en-US" sz="1500" dirty="0">
                <a:latin typeface="+mn-ea"/>
                <a:ea typeface="+mn-ea"/>
              </a:rPr>
              <a:t>　　　　　　　　　　　　　　　　</a:t>
            </a:r>
            <a:r>
              <a:rPr lang="en-US" altLang="ja-JP" sz="1500" dirty="0">
                <a:latin typeface="+mn-ea"/>
                <a:ea typeface="+mn-ea"/>
              </a:rPr>
              <a:t>5F</a:t>
            </a:r>
            <a:r>
              <a:rPr lang="ja-JP" altLang="en-US" sz="1500" dirty="0">
                <a:latin typeface="+mn-ea"/>
                <a:ea typeface="+mn-ea"/>
              </a:rPr>
              <a:t>北側講義室（北</a:t>
            </a:r>
            <a:r>
              <a:rPr lang="en-US" altLang="ja-JP" sz="1500" dirty="0">
                <a:latin typeface="+mn-ea"/>
                <a:ea typeface="+mn-ea"/>
              </a:rPr>
              <a:t>12</a:t>
            </a:r>
            <a:r>
              <a:rPr lang="ja-JP" altLang="en-US" sz="1500" dirty="0">
                <a:latin typeface="+mn-ea"/>
                <a:ea typeface="+mn-ea"/>
              </a:rPr>
              <a:t>条西</a:t>
            </a:r>
            <a:r>
              <a:rPr lang="en-US" altLang="ja-JP" sz="1500" dirty="0">
                <a:latin typeface="+mn-ea"/>
                <a:ea typeface="+mn-ea"/>
              </a:rPr>
              <a:t>7</a:t>
            </a:r>
            <a:r>
              <a:rPr lang="ja-JP" altLang="en-US" sz="1500" dirty="0">
                <a:latin typeface="+mn-ea"/>
                <a:ea typeface="+mn-ea"/>
              </a:rPr>
              <a:t>丁目）</a:t>
            </a:r>
            <a:endParaRPr lang="en-US" altLang="ja-JP" sz="1500" dirty="0">
              <a:latin typeface="+mn-ea"/>
              <a:ea typeface="+mn-ea"/>
            </a:endParaRPr>
          </a:p>
          <a:p>
            <a:pPr>
              <a:lnSpc>
                <a:spcPct val="150000"/>
              </a:lnSpc>
            </a:pPr>
            <a:r>
              <a:rPr lang="en-US" altLang="ja-JP" sz="1500" b="1" dirty="0">
                <a:latin typeface="+mn-ea"/>
                <a:ea typeface="+mn-ea"/>
              </a:rPr>
              <a:t>Title:</a:t>
            </a:r>
            <a:r>
              <a:rPr lang="ja-JP" altLang="en-US" sz="1500" b="1" dirty="0">
                <a:latin typeface="+mn-ea"/>
                <a:ea typeface="+mn-ea"/>
              </a:rPr>
              <a:t>  </a:t>
            </a:r>
            <a:r>
              <a:rPr lang="ja-JP" altLang="en-US" sz="1500" dirty="0"/>
              <a:t>生体マウス内における表皮角化細胞内カルシウムイオン濃度の挙動</a:t>
            </a:r>
            <a:endParaRPr lang="en-US" altLang="ja-JP" sz="1500" dirty="0"/>
          </a:p>
          <a:p>
            <a:pPr>
              <a:lnSpc>
                <a:spcPct val="150000"/>
              </a:lnSpc>
              <a:defRPr/>
            </a:pPr>
            <a:endParaRPr lang="en-US" altLang="ja-JP" sz="1600" dirty="0">
              <a:latin typeface="+mn-ea"/>
              <a:ea typeface="+mn-ea"/>
            </a:endParaRPr>
          </a:p>
          <a:p>
            <a:pPr>
              <a:lnSpc>
                <a:spcPct val="150000"/>
              </a:lnSpc>
              <a:defRPr/>
            </a:pPr>
            <a:endParaRPr lang="en-US" altLang="ja-JP" sz="1400" dirty="0">
              <a:latin typeface="+mn-ea"/>
              <a:ea typeface="+mn-ea"/>
            </a:endParaRPr>
          </a:p>
        </p:txBody>
      </p:sp>
      <p:pic>
        <p:nvPicPr>
          <p:cNvPr id="2" name="図 1" descr="logo02.eps"/>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13176" y="8193360"/>
            <a:ext cx="1584176" cy="1505751"/>
          </a:xfrm>
          <a:prstGeom prst="rect">
            <a:avLst/>
          </a:prstGeom>
        </p:spPr>
      </p:pic>
      <p:pic>
        <p:nvPicPr>
          <p:cNvPr id="3" name="図 2" descr="logo.eps"/>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9032" y="8481392"/>
            <a:ext cx="2389516" cy="1215008"/>
          </a:xfrm>
          <a:prstGeom prst="rect">
            <a:avLst/>
          </a:prstGeom>
        </p:spPr>
      </p:pic>
      <p:sp>
        <p:nvSpPr>
          <p:cNvPr id="10" name="テキスト ボックス 9"/>
          <p:cNvSpPr txBox="1"/>
          <p:nvPr/>
        </p:nvSpPr>
        <p:spPr>
          <a:xfrm>
            <a:off x="371799" y="4905958"/>
            <a:ext cx="5976664" cy="3539430"/>
          </a:xfrm>
          <a:prstGeom prst="rect">
            <a:avLst/>
          </a:prstGeom>
          <a:noFill/>
        </p:spPr>
        <p:txBody>
          <a:bodyPr wrap="square">
            <a:spAutoFit/>
          </a:bodyPr>
          <a:lstStyle/>
          <a:p>
            <a:r>
              <a:rPr lang="en-US" altLang="ja-JP" sz="1400" dirty="0">
                <a:latin typeface="+mn-ea"/>
                <a:ea typeface="+mn-ea"/>
              </a:rPr>
              <a:t>Abstract:</a:t>
            </a:r>
          </a:p>
          <a:p>
            <a:r>
              <a:rPr lang="en-US" altLang="ja-JP" sz="1400" dirty="0">
                <a:latin typeface="+mn-ea"/>
                <a:ea typeface="+mn-ea"/>
              </a:rPr>
              <a:t> </a:t>
            </a:r>
            <a:r>
              <a:rPr lang="ja-JP" altLang="en-US" sz="1400" dirty="0">
                <a:latin typeface="+mn-ea"/>
                <a:ea typeface="+mn-ea"/>
              </a:rPr>
              <a:t> </a:t>
            </a:r>
            <a:r>
              <a:rPr lang="ja-JP" altLang="en-US" sz="1400" dirty="0"/>
              <a:t>皮膚は種々の刺激から生体を保護すると同時に、水分を保持する為の重要なバリアである。その機能は主に、角化細胞が積み重なって構築する表皮が担い、特に最表層を覆う角層が重要である。しかし、角化細胞が、角層を構成する角層細胞に分化するメカニズムは、十分には解明されていない。数理モデル・培養細胞を用いた実験・皮膚の生理学的観察などの複数の手法から、表皮細胞内のカルシウムイオン濃度は、このメカニズムの重要な要素であると予想されてきたが、その生体内での挙動は不明であった。そこで我々は、カルシウムイオン濃度のマウス生体内イメージングを行った。その結果、表皮角化細胞が角層細胞への分化の直前の</a:t>
            </a:r>
            <a:r>
              <a:rPr lang="en-US" altLang="ja-JP" sz="1400" dirty="0"/>
              <a:t>1</a:t>
            </a:r>
            <a:r>
              <a:rPr lang="ja-JP" altLang="en-US" sz="1400" dirty="0"/>
              <a:t>時間程度、個々の細胞単位で、細胞内カルシウムイオン濃度を上昇させることを見出した。また、表皮の最下層の角化細胞は秒単位でカルシウムイオン濃度を上昇させ、</a:t>
            </a:r>
            <a:r>
              <a:rPr lang="en-US" altLang="ja-JP" sz="1400" dirty="0"/>
              <a:t>3</a:t>
            </a:r>
            <a:r>
              <a:rPr lang="ja-JP" altLang="en-US" sz="1400" dirty="0" err="1"/>
              <a:t>つの</a:t>
            </a:r>
            <a:r>
              <a:rPr lang="ja-JP" altLang="en-US" sz="1400" dirty="0"/>
              <a:t>異なった時空間的なパターンを取ることも見出した。現在のところ、これらの現象の生理的な意義は不明であるが、表皮の恒常性維持メカニズムの解明の手がかりとなることが期待される。</a:t>
            </a:r>
            <a:endParaRPr lang="en-US" altLang="ja-JP" sz="1400" dirty="0">
              <a:latin typeface="+mn-ea"/>
              <a:ea typeface="+mn-ea"/>
            </a:endParaRPr>
          </a:p>
          <a:p>
            <a:endParaRPr lang="en-US" altLang="ja-JP" sz="1400" dirty="0">
              <a:latin typeface="+mn-ea"/>
              <a:ea typeface="+mn-ea"/>
            </a:endParaRPr>
          </a:p>
        </p:txBody>
      </p:sp>
    </p:spTree>
  </p:cSld>
  <p:clrMapOvr>
    <a:masterClrMapping/>
  </p:clrMapOvr>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7180</TotalTime>
  <Words>288</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新しいプレゼンテーション</vt:lpstr>
      <vt:lpstr>PowerPoint プレゼンテーション</vt:lpstr>
    </vt:vector>
  </TitlesOfParts>
  <Company>admina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ゆかり 富澤</cp:lastModifiedBy>
  <cp:revision>383</cp:revision>
  <cp:lastPrinted>2018-05-02T06:38:23Z</cp:lastPrinted>
  <dcterms:created xsi:type="dcterms:W3CDTF">2007-04-12T08:17:59Z</dcterms:created>
  <dcterms:modified xsi:type="dcterms:W3CDTF">2018-05-02T06:39:56Z</dcterms:modified>
</cp:coreProperties>
</file>