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p:scale>
          <a:sx n="100" d="100"/>
          <a:sy n="100" d="100"/>
        </p:scale>
        <p:origin x="-532" y="-5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2019/4/5</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&lt;#&gt;</a:t>
            </a:fld>
            <a:endParaRPr lang="ja-JP" altLang="en-US"/>
          </a:p>
        </p:txBody>
      </p:sp>
    </p:spTree>
    <p:extLst>
      <p:ext uri="{BB962C8B-B14F-4D97-AF65-F5344CB8AC3E}">
        <p14:creationId xmlns:p14="http://schemas.microsoft.com/office/powerpoint/2010/main" xmlns=""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ja-JP" altLang="en-US" smtClean="0"/>
              <a:t/>
            </a:r>
            <a:br>
              <a:rPr lang="ja-JP" altLang="en-US" smtClean="0"/>
            </a:br>
            <a:r>
              <a:rPr lang="ja-JP" altLang="en-US" smtClean="0"/>
              <a:t/>
            </a:r>
            <a:br>
              <a:rPr lang="ja-JP" altLang="en-US" smtClean="0"/>
            </a:br>
            <a:r>
              <a:rPr lang="ja-JP" altLang="en-US" smtClean="0"/>
              <a:t/>
            </a:r>
            <a:br>
              <a:rPr lang="ja-JP" altLang="en-US" smtClean="0"/>
            </a:br>
            <a:r>
              <a:rPr lang="ja-JP" altLang="en-US" smtClean="0"/>
              <a:t>アブストラクト</a:t>
            </a:r>
            <a:r>
              <a:rPr lang="en-US" altLang="ja-JP" smtClean="0"/>
              <a:t>:</a:t>
            </a:r>
            <a:br>
              <a:rPr lang="en-US" altLang="ja-JP" smtClean="0"/>
            </a:br>
            <a:r>
              <a:rPr lang="ja-JP" altLang="en-US" smtClean="0"/>
              <a:t>等高線法を用いた結晶のスパイラル成長の数理モデルを用いて、共回転対と呼ばれる、</a:t>
            </a:r>
            <a:br>
              <a:rPr lang="ja-JP" altLang="en-US" smtClean="0"/>
            </a:br>
            <a:r>
              <a:rPr lang="ja-JP" altLang="en-US" smtClean="0"/>
              <a:t>同じ回転方向を示すらせん転位の対による結晶表面の成長速度について考察する。</a:t>
            </a:r>
            <a:br>
              <a:rPr lang="ja-JP" altLang="en-US" smtClean="0"/>
            </a:br>
            <a:r>
              <a:rPr lang="ja-JP" altLang="en-US" smtClean="0"/>
              <a:t/>
            </a:r>
            <a:br>
              <a:rPr lang="ja-JP" altLang="en-US" smtClean="0"/>
            </a:br>
            <a:r>
              <a:rPr lang="en-US" altLang="ja-JP" smtClean="0"/>
              <a:t>Burton-Cabrera-Frank</a:t>
            </a:r>
            <a:r>
              <a:rPr lang="ja-JP" altLang="en-US" smtClean="0"/>
              <a:t>によると、対の距離がある臨界距離より遠い場合は</a:t>
            </a:r>
            <a:br>
              <a:rPr lang="ja-JP" altLang="en-US" smtClean="0"/>
            </a:br>
            <a:r>
              <a:rPr lang="ja-JP" altLang="en-US" smtClean="0"/>
              <a:t>単独のらせん転位による結晶表面の成長と見分けが付かないとされる。</a:t>
            </a:r>
            <a:br>
              <a:rPr lang="ja-JP" altLang="en-US" smtClean="0"/>
            </a:br>
            <a:r>
              <a:rPr lang="ja-JP" altLang="en-US" smtClean="0"/>
              <a:t>他方その臨界距離より近い場合は、対を限りなく近づけた時の成長速度が</a:t>
            </a:r>
            <a:br>
              <a:rPr lang="ja-JP" altLang="en-US" smtClean="0"/>
            </a:br>
            <a:r>
              <a:rPr lang="ja-JP" altLang="en-US" smtClean="0"/>
              <a:t>単独のらせん転位の</a:t>
            </a:r>
            <a:r>
              <a:rPr lang="en-US" altLang="ja-JP" smtClean="0"/>
              <a:t>2</a:t>
            </a:r>
            <a:r>
              <a:rPr lang="ja-JP" altLang="en-US" smtClean="0"/>
              <a:t>倍になるとされるが、その中間の距離において</a:t>
            </a:r>
            <a:br>
              <a:rPr lang="ja-JP" altLang="en-US" smtClean="0"/>
            </a:br>
            <a:r>
              <a:rPr lang="ja-JP" altLang="en-US" smtClean="0"/>
              <a:t>成長速度がどうなるかという評価式は与えられていない。</a:t>
            </a:r>
            <a:br>
              <a:rPr lang="ja-JP" altLang="en-US" smtClean="0"/>
            </a:br>
            <a:r>
              <a:rPr lang="ja-JP" altLang="en-US" smtClean="0"/>
              <a:t/>
            </a:r>
            <a:br>
              <a:rPr lang="ja-JP" altLang="en-US" smtClean="0"/>
            </a:br>
            <a:r>
              <a:rPr lang="ja-JP" altLang="en-US" smtClean="0"/>
              <a:t>そこで上記の事実について数値計算実験を行った結果、臨界距離にずれがあることを発見した。</a:t>
            </a:r>
            <a:br>
              <a:rPr lang="ja-JP" altLang="en-US" smtClean="0"/>
            </a:br>
            <a:r>
              <a:rPr lang="ja-JP" altLang="en-US" smtClean="0"/>
              <a:t>そこで共回転対による成長速度の評価を行い、その観点から臨界距離の新しい定義とその数値を与え、</a:t>
            </a:r>
            <a:br>
              <a:rPr lang="ja-JP" altLang="en-US" smtClean="0"/>
            </a:br>
            <a:r>
              <a:rPr lang="ja-JP" altLang="en-US" smtClean="0"/>
              <a:t>これが数値計算実験の結果と非常に良く合うことを報告する。</a:t>
            </a:r>
            <a:br>
              <a:rPr lang="ja-JP" altLang="en-US" smtClean="0"/>
            </a:br>
            <a:r>
              <a:rPr lang="ja-JP" altLang="en-US" smtClean="0"/>
              <a:t/>
            </a:r>
            <a:br>
              <a:rPr lang="ja-JP" altLang="en-US" smtClean="0"/>
            </a:br>
            <a:r>
              <a:rPr lang="ja-JP" altLang="en-US" smtClean="0"/>
              <a:t>評価と臨界距離の改善において重要な役割を果たしたのは単独のらせん転位により</a:t>
            </a:r>
            <a:br>
              <a:rPr lang="ja-JP" altLang="en-US" smtClean="0"/>
            </a:br>
            <a:r>
              <a:rPr lang="ja-JP" altLang="en-US" smtClean="0"/>
              <a:t>与えられるスパイラルステップの回転速度で、</a:t>
            </a:r>
            <a:r>
              <a:rPr lang="en-US" altLang="ja-JP" smtClean="0"/>
              <a:t>Burton-Cabrera-Frank</a:t>
            </a:r>
            <a:r>
              <a:rPr lang="ja-JP" altLang="en-US" smtClean="0"/>
              <a:t>はこれを</a:t>
            </a:r>
            <a:br>
              <a:rPr lang="ja-JP" altLang="en-US" smtClean="0"/>
            </a:br>
            <a:r>
              <a:rPr lang="ja-JP" altLang="en-US" smtClean="0"/>
              <a:t>アルキメデスのらせんによる近似から計算していた。この結果をより精度の良いものに</a:t>
            </a:r>
            <a:br>
              <a:rPr lang="ja-JP" altLang="en-US" smtClean="0"/>
            </a:br>
            <a:r>
              <a:rPr lang="ja-JP" altLang="en-US" smtClean="0"/>
              <a:t>改めることによりある程度の指標となる成長速度の評価式を得ることができた。</a:t>
            </a:r>
            <a:endParaRPr lang="en-US" altLang="ja-JP" smtClean="0"/>
          </a:p>
          <a:p>
            <a:pPr eaLnBrk="1" hangingPunct="1">
              <a:spcBef>
                <a:spcPct val="0"/>
              </a:spcBef>
            </a:pPr>
            <a:r>
              <a:rPr lang="ja-JP" altLang="en-US" smtClean="0"/>
              <a:t/>
            </a:r>
            <a:br>
              <a:rPr lang="ja-JP" altLang="en-US" smtClean="0"/>
            </a:b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smtClean="0">
              <a:latin typeface="Arial" charset="0"/>
            </a:endParaRPr>
          </a:p>
        </p:txBody>
      </p:sp>
    </p:spTree>
    <p:extLst>
      <p:ext uri="{BB962C8B-B14F-4D97-AF65-F5344CB8AC3E}">
        <p14:creationId xmlns:p14="http://schemas.microsoft.com/office/powerpoint/2010/main" xmlns=""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708275" y="273050"/>
            <a:ext cx="1296988" cy="777875"/>
          </a:xfrm>
          <a:prstGeom prst="rect">
            <a:avLst/>
          </a:prstGeom>
          <a:noFill/>
          <a:ln w="9525">
            <a:noFill/>
            <a:miter lim="800000"/>
            <a:headEnd/>
            <a:tailEnd/>
          </a:ln>
        </p:spPr>
        <p:txBody>
          <a:bodyPr>
            <a:spAutoFit/>
          </a:bodyPr>
          <a:lstStyle/>
          <a:p>
            <a:pPr algn="ctr">
              <a:defRPr/>
            </a:pPr>
            <a:r>
              <a:rPr lang="ja-JP" altLang="en-US" sz="2800" b="1" dirty="0" smtClean="0">
                <a:solidFill>
                  <a:schemeClr val="accent2"/>
                </a:solidFill>
                <a:latin typeface="+mj-ea"/>
                <a:ea typeface="+mj-ea"/>
              </a:rPr>
              <a:t>第</a:t>
            </a:r>
            <a:r>
              <a:rPr lang="en-US" altLang="ja-JP" sz="2800" b="1" dirty="0" smtClean="0">
                <a:solidFill>
                  <a:schemeClr val="accent2"/>
                </a:solidFill>
                <a:latin typeface="+mj-ea"/>
                <a:ea typeface="+mj-ea"/>
              </a:rPr>
              <a:t>98</a:t>
            </a:r>
            <a:r>
              <a:rPr lang="ja-JP" altLang="en-US" sz="2800" b="1" dirty="0" smtClean="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smtClean="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smtClean="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smtClean="0">
                <a:solidFill>
                  <a:srgbClr val="FFC000"/>
                </a:solidFill>
                <a:effectLst>
                  <a:outerShdw blurRad="38100" dist="38100" dir="2700000" algn="tl">
                    <a:srgbClr val="000000">
                      <a:alpha val="43137"/>
                    </a:srgbClr>
                  </a:outerShdw>
                </a:effectLst>
                <a:latin typeface="+mj-ea"/>
                <a:ea typeface="+mj-ea"/>
              </a:rPr>
              <a:t>北</a:t>
            </a:r>
            <a:r>
              <a:rPr lang="ja-JP" altLang="en-US" sz="5400" dirty="0">
                <a:solidFill>
                  <a:srgbClr val="FFC000"/>
                </a:solidFill>
                <a:effectLst>
                  <a:outerShdw blurRad="38100" dist="38100" dir="2700000" algn="tl">
                    <a:srgbClr val="000000">
                      <a:alpha val="43137"/>
                    </a:srgbClr>
                  </a:outerShdw>
                </a:effectLst>
                <a:latin typeface="+mj-ea"/>
                <a:ea typeface="+mj-ea"/>
              </a:rPr>
              <a:t>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smtClean="0">
                <a:latin typeface="+mj-ea"/>
                <a:ea typeface="+mj-ea"/>
              </a:rPr>
              <a:t>連絡先： 北海道大学電子科学研究所</a:t>
            </a:r>
            <a:endParaRPr lang="en-US" altLang="ja-JP" dirty="0" smtClean="0">
              <a:latin typeface="+mj-ea"/>
              <a:ea typeface="+mj-ea"/>
            </a:endParaRPr>
          </a:p>
          <a:p>
            <a:pPr>
              <a:defRPr/>
            </a:pPr>
            <a:r>
              <a:rPr lang="ja-JP" altLang="en-US" dirty="0" smtClean="0">
                <a:latin typeface="+mj-ea"/>
                <a:ea typeface="+mj-ea"/>
              </a:rPr>
              <a:t>　　　　　　　　　 附属社会創造数学研究センター</a:t>
            </a:r>
            <a:endParaRPr lang="en-US" altLang="ja-JP" dirty="0" smtClean="0">
              <a:latin typeface="+mj-ea"/>
              <a:ea typeface="+mj-ea"/>
            </a:endParaRPr>
          </a:p>
          <a:p>
            <a:pPr>
              <a:defRPr/>
            </a:pPr>
            <a:r>
              <a:rPr lang="ja-JP" altLang="en-US" dirty="0" smtClean="0">
                <a:latin typeface="+mj-ea"/>
                <a:ea typeface="+mj-ea"/>
              </a:rPr>
              <a:t>　　　　　　　　　 人間数理研究分野</a:t>
            </a:r>
            <a:endParaRPr lang="en-US" altLang="ja-JP" dirty="0" smtClean="0">
              <a:latin typeface="+mj-ea"/>
              <a:ea typeface="+mj-ea"/>
            </a:endParaRPr>
          </a:p>
          <a:p>
            <a:pPr algn="ctr">
              <a:tabLst>
                <a:tab pos="1257300" algn="l"/>
              </a:tabLst>
              <a:defRPr/>
            </a:pPr>
            <a:r>
              <a:rPr lang="ja-JP" altLang="en-US" dirty="0" smtClean="0">
                <a:latin typeface="+mj-ea"/>
                <a:ea typeface="+mj-ea"/>
              </a:rPr>
              <a:t>長山　雅晴　　内線： </a:t>
            </a:r>
            <a:r>
              <a:rPr lang="en-US" altLang="ja-JP" dirty="0" smtClean="0">
                <a:latin typeface="+mj-ea"/>
                <a:ea typeface="+mj-ea"/>
              </a:rPr>
              <a:t>3357</a:t>
            </a:r>
          </a:p>
          <a:p>
            <a:pPr algn="ctr">
              <a:defRPr/>
            </a:pPr>
            <a:r>
              <a:rPr lang="en-US" altLang="ja-JP" dirty="0" smtClean="0">
                <a:latin typeface="+mj-ea"/>
                <a:ea typeface="+mj-ea"/>
              </a:rPr>
              <a:t> nagayama@es.hokudai.ac.jp</a:t>
            </a:r>
          </a:p>
          <a:p>
            <a:pPr>
              <a:defRPr/>
            </a:pPr>
            <a:r>
              <a:rPr lang="ja-JP" altLang="en-US" dirty="0" smtClean="0">
                <a:latin typeface="+mj-ea"/>
                <a:ea typeface="+mj-ea"/>
              </a:rPr>
              <a:t>　　　　　　　　</a:t>
            </a:r>
            <a:endParaRPr lang="en-US" altLang="ja-JP" dirty="0" smtClean="0">
              <a:latin typeface="+mj-ea"/>
              <a:ea typeface="+mj-ea"/>
            </a:endParaRPr>
          </a:p>
        </p:txBody>
      </p:sp>
      <p:sp>
        <p:nvSpPr>
          <p:cNvPr id="15" name="テキスト ボックス 14"/>
          <p:cNvSpPr txBox="1"/>
          <p:nvPr/>
        </p:nvSpPr>
        <p:spPr>
          <a:xfrm>
            <a:off x="404664" y="2072680"/>
            <a:ext cx="6192688" cy="2354491"/>
          </a:xfrm>
          <a:prstGeom prst="rect">
            <a:avLst/>
          </a:prstGeom>
          <a:noFill/>
        </p:spPr>
        <p:txBody>
          <a:bodyPr wrap="square">
            <a:spAutoFit/>
          </a:bodyPr>
          <a:lstStyle/>
          <a:p>
            <a:pPr>
              <a:lnSpc>
                <a:spcPct val="150000"/>
              </a:lnSpc>
              <a:defRPr/>
            </a:pPr>
            <a:r>
              <a:rPr lang="en-US" altLang="ja-JP" sz="1400" b="1" dirty="0" smtClean="0">
                <a:latin typeface="+mn-ea"/>
                <a:ea typeface="+mn-ea"/>
              </a:rPr>
              <a:t>Date:</a:t>
            </a:r>
            <a:r>
              <a:rPr lang="ja-JP" altLang="en-US" sz="1400" dirty="0" smtClean="0">
                <a:latin typeface="+mn-ea"/>
                <a:ea typeface="+mn-ea"/>
              </a:rPr>
              <a:t> </a:t>
            </a:r>
            <a:r>
              <a:rPr lang="en-US" altLang="ja-JP" sz="1400" dirty="0" smtClean="0">
                <a:latin typeface="+mn-ea"/>
                <a:ea typeface="+mn-ea"/>
              </a:rPr>
              <a:t>2019</a:t>
            </a:r>
            <a:r>
              <a:rPr lang="ja-JP" altLang="en-US" sz="1400" dirty="0" smtClean="0">
                <a:latin typeface="+mn-ea"/>
                <a:ea typeface="+mn-ea"/>
              </a:rPr>
              <a:t>年</a:t>
            </a:r>
            <a:r>
              <a:rPr lang="en-US" altLang="ja-JP" sz="1400" dirty="0" smtClean="0">
                <a:latin typeface="+mn-ea"/>
                <a:ea typeface="+mn-ea"/>
              </a:rPr>
              <a:t>5</a:t>
            </a:r>
            <a:r>
              <a:rPr lang="ja-JP" altLang="en-US" sz="1400" dirty="0" smtClean="0">
                <a:latin typeface="+mn-ea"/>
                <a:ea typeface="+mn-ea"/>
              </a:rPr>
              <a:t>月</a:t>
            </a:r>
            <a:r>
              <a:rPr lang="en-US" altLang="ja-JP" sz="1400" dirty="0" smtClean="0">
                <a:latin typeface="+mn-ea"/>
                <a:ea typeface="+mn-ea"/>
              </a:rPr>
              <a:t>16</a:t>
            </a:r>
            <a:r>
              <a:rPr lang="ja-JP" altLang="en-US" sz="1400" dirty="0" smtClean="0">
                <a:latin typeface="+mn-ea"/>
                <a:ea typeface="+mn-ea"/>
              </a:rPr>
              <a:t>日（木） </a:t>
            </a:r>
            <a:r>
              <a:rPr lang="en-US" altLang="ja-JP" sz="1400" dirty="0" smtClean="0">
                <a:latin typeface="+mn-ea"/>
                <a:ea typeface="+mn-ea"/>
              </a:rPr>
              <a:t>16:30</a:t>
            </a:r>
            <a:r>
              <a:rPr lang="ja-JP" altLang="en-US" sz="1400" dirty="0" smtClean="0">
                <a:latin typeface="+mn-ea"/>
                <a:ea typeface="+mn-ea"/>
              </a:rPr>
              <a:t>～</a:t>
            </a:r>
            <a:r>
              <a:rPr lang="en-US" altLang="ja-JP" sz="1400" dirty="0" smtClean="0">
                <a:latin typeface="+mn-ea"/>
                <a:ea typeface="+mn-ea"/>
              </a:rPr>
              <a:t>18:00</a:t>
            </a:r>
            <a:r>
              <a:rPr lang="ja-JP" altLang="en-US" sz="1400" dirty="0" smtClean="0">
                <a:latin typeface="+mn-ea"/>
                <a:ea typeface="+mn-ea"/>
              </a:rPr>
              <a:t>　</a:t>
            </a:r>
            <a:endParaRPr lang="en-US" altLang="ja-JP" sz="1400" dirty="0" smtClean="0">
              <a:latin typeface="+mn-ea"/>
              <a:ea typeface="+mn-ea"/>
            </a:endParaRPr>
          </a:p>
          <a:p>
            <a:pPr>
              <a:lnSpc>
                <a:spcPct val="150000"/>
              </a:lnSpc>
              <a:defRPr/>
            </a:pPr>
            <a:r>
              <a:rPr lang="en-US" altLang="ja-JP" sz="1400" b="1" dirty="0" smtClean="0">
                <a:latin typeface="+mn-ea"/>
                <a:ea typeface="+mn-ea"/>
              </a:rPr>
              <a:t>Speaker</a:t>
            </a:r>
            <a:r>
              <a:rPr lang="en-US" altLang="ja-JP" sz="1400" b="1" dirty="0" smtClean="0">
                <a:latin typeface="+mn-ea"/>
                <a:ea typeface="+mn-ea"/>
              </a:rPr>
              <a:t>: </a:t>
            </a:r>
            <a:r>
              <a:rPr lang="ja-JP" altLang="en-US" sz="1400" dirty="0" smtClean="0">
                <a:latin typeface="+mn-ea"/>
                <a:ea typeface="+mn-ea"/>
              </a:rPr>
              <a:t>中澤嵩 </a:t>
            </a:r>
            <a:r>
              <a:rPr lang="en-US" altLang="ja-JP" sz="1400" dirty="0" smtClean="0">
                <a:latin typeface="+mn-ea"/>
                <a:ea typeface="+mn-ea"/>
              </a:rPr>
              <a:t>(</a:t>
            </a:r>
            <a:r>
              <a:rPr lang="ja-JP" altLang="en-US" sz="1400" dirty="0" smtClean="0">
                <a:latin typeface="+mn-ea"/>
                <a:ea typeface="+mn-ea"/>
              </a:rPr>
              <a:t>大阪大学</a:t>
            </a:r>
            <a:r>
              <a:rPr lang="en-US" altLang="ja-JP" sz="1400" dirty="0" smtClean="0">
                <a:latin typeface="+mn-ea"/>
                <a:ea typeface="+mn-ea"/>
              </a:rPr>
              <a:t>)</a:t>
            </a:r>
            <a:endParaRPr lang="en-US" altLang="ja-JP" sz="1400" dirty="0" smtClean="0">
              <a:latin typeface="+mn-ea"/>
              <a:ea typeface="+mn-ea"/>
            </a:endParaRPr>
          </a:p>
          <a:p>
            <a:pPr>
              <a:lnSpc>
                <a:spcPct val="150000"/>
              </a:lnSpc>
              <a:defRPr/>
            </a:pPr>
            <a:r>
              <a:rPr lang="en-US" altLang="ja-JP" sz="1400" dirty="0" smtClean="0">
                <a:latin typeface="+mn-ea"/>
              </a:rPr>
              <a:t>Takashi </a:t>
            </a:r>
            <a:r>
              <a:rPr lang="en-US" altLang="ja-JP" sz="1400" dirty="0" err="1" smtClean="0">
                <a:latin typeface="+mn-ea"/>
              </a:rPr>
              <a:t>Nakazawa</a:t>
            </a:r>
            <a:r>
              <a:rPr lang="en-US" altLang="ja-JP" sz="1400" dirty="0" smtClean="0">
                <a:latin typeface="+mn-ea"/>
              </a:rPr>
              <a:t> </a:t>
            </a:r>
            <a:r>
              <a:rPr lang="en-US" altLang="ja-JP" sz="1400" dirty="0" smtClean="0">
                <a:latin typeface="+mn-ea"/>
              </a:rPr>
              <a:t>(</a:t>
            </a:r>
            <a:r>
              <a:rPr lang="en-US" altLang="ja-JP" sz="1400" dirty="0" smtClean="0">
                <a:latin typeface="+mn-ea"/>
                <a:ea typeface="+mn-ea"/>
              </a:rPr>
              <a:t>Osaka University)</a:t>
            </a:r>
            <a:endParaRPr lang="en-US" altLang="zh-CN" sz="1400" dirty="0" smtClean="0">
              <a:latin typeface="+mn-ea"/>
              <a:ea typeface="+mn-ea"/>
            </a:endParaRPr>
          </a:p>
          <a:p>
            <a:pPr>
              <a:lnSpc>
                <a:spcPct val="150000"/>
              </a:lnSpc>
              <a:defRPr/>
            </a:pPr>
            <a:r>
              <a:rPr lang="en-US" altLang="ja-JP" sz="1400" b="1" dirty="0" smtClean="0">
                <a:latin typeface="+mn-ea"/>
                <a:ea typeface="+mn-ea"/>
              </a:rPr>
              <a:t>Place:</a:t>
            </a:r>
            <a:r>
              <a:rPr lang="en-US" altLang="ja-JP" sz="1400" dirty="0" smtClean="0">
                <a:latin typeface="+mn-ea"/>
                <a:ea typeface="+mn-ea"/>
              </a:rPr>
              <a:t> </a:t>
            </a:r>
            <a:r>
              <a:rPr lang="ja-JP" altLang="en-US" sz="1400" dirty="0" smtClean="0">
                <a:latin typeface="+mn-ea"/>
                <a:ea typeface="+mn-ea"/>
              </a:rPr>
              <a:t>電子科</a:t>
            </a:r>
            <a:r>
              <a:rPr lang="ja-JP" altLang="en-US" sz="1400" dirty="0">
                <a:latin typeface="+mn-ea"/>
                <a:ea typeface="+mn-ea"/>
              </a:rPr>
              <a:t>学研究所　中央キャンパス総合研究棟</a:t>
            </a:r>
            <a:r>
              <a:rPr lang="en-US" altLang="ja-JP" sz="1400" dirty="0">
                <a:latin typeface="+mn-ea"/>
                <a:ea typeface="+mn-ea"/>
              </a:rPr>
              <a:t>2</a:t>
            </a:r>
            <a:r>
              <a:rPr lang="ja-JP" altLang="en-US" sz="1400" dirty="0">
                <a:latin typeface="+mn-ea"/>
                <a:ea typeface="+mn-ea"/>
              </a:rPr>
              <a:t>号館</a:t>
            </a:r>
            <a:endParaRPr lang="en-US" altLang="ja-JP" sz="1400" dirty="0">
              <a:latin typeface="+mn-ea"/>
              <a:ea typeface="+mn-ea"/>
            </a:endParaRPr>
          </a:p>
          <a:p>
            <a:pPr>
              <a:lnSpc>
                <a:spcPct val="150000"/>
              </a:lnSpc>
              <a:defRPr/>
            </a:pPr>
            <a:r>
              <a:rPr lang="ja-JP" altLang="en-US" sz="1400" dirty="0">
                <a:latin typeface="+mn-ea"/>
                <a:ea typeface="+mn-ea"/>
              </a:rPr>
              <a:t>　　　　　　　　　　　　　　　　</a:t>
            </a:r>
            <a:r>
              <a:rPr lang="en-US" altLang="ja-JP" sz="1400" dirty="0">
                <a:latin typeface="+mn-ea"/>
                <a:ea typeface="+mn-ea"/>
              </a:rPr>
              <a:t>5F</a:t>
            </a:r>
            <a:r>
              <a:rPr lang="ja-JP" altLang="en-US" sz="1400" dirty="0">
                <a:latin typeface="+mn-ea"/>
                <a:ea typeface="+mn-ea"/>
              </a:rPr>
              <a:t>北側講義室（北</a:t>
            </a:r>
            <a:r>
              <a:rPr lang="en-US" altLang="ja-JP" sz="1400" dirty="0">
                <a:latin typeface="+mn-ea"/>
                <a:ea typeface="+mn-ea"/>
              </a:rPr>
              <a:t>12</a:t>
            </a:r>
            <a:r>
              <a:rPr lang="ja-JP" altLang="en-US" sz="1400" dirty="0">
                <a:latin typeface="+mn-ea"/>
                <a:ea typeface="+mn-ea"/>
              </a:rPr>
              <a:t>条西</a:t>
            </a:r>
            <a:r>
              <a:rPr lang="en-US" altLang="ja-JP" sz="1400" dirty="0">
                <a:latin typeface="+mn-ea"/>
                <a:ea typeface="+mn-ea"/>
              </a:rPr>
              <a:t>7</a:t>
            </a:r>
            <a:r>
              <a:rPr lang="ja-JP" altLang="en-US" sz="1400" dirty="0">
                <a:latin typeface="+mn-ea"/>
                <a:ea typeface="+mn-ea"/>
              </a:rPr>
              <a:t>丁目</a:t>
            </a:r>
            <a:r>
              <a:rPr lang="ja-JP" altLang="en-US" sz="1400" dirty="0" smtClean="0">
                <a:latin typeface="+mn-ea"/>
                <a:ea typeface="+mn-ea"/>
              </a:rPr>
              <a:t>）</a:t>
            </a:r>
            <a:endParaRPr lang="en-US" altLang="ja-JP" sz="1400" dirty="0" smtClean="0">
              <a:latin typeface="+mn-ea"/>
              <a:ea typeface="+mn-ea"/>
            </a:endParaRPr>
          </a:p>
          <a:p>
            <a:r>
              <a:rPr lang="en-US" altLang="ja-JP" sz="1400" b="1" dirty="0" smtClean="0">
                <a:latin typeface="+mn-ea"/>
                <a:ea typeface="+mn-ea"/>
              </a:rPr>
              <a:t>Title: </a:t>
            </a:r>
            <a:r>
              <a:rPr lang="en-US" altLang="ja-JP" sz="1400" dirty="0" smtClean="0"/>
              <a:t>Model-Based</a:t>
            </a:r>
            <a:r>
              <a:rPr lang="ja-JP" altLang="en-US" sz="1400" dirty="0" smtClean="0"/>
              <a:t>・</a:t>
            </a:r>
            <a:r>
              <a:rPr lang="en-US" altLang="ja-JP" sz="1400" dirty="0" smtClean="0"/>
              <a:t>Data-Driven</a:t>
            </a:r>
            <a:r>
              <a:rPr lang="ja-JP" altLang="en-US" sz="1400" dirty="0" smtClean="0"/>
              <a:t>手法による最適</a:t>
            </a:r>
            <a:r>
              <a:rPr lang="ja-JP" altLang="en-US" sz="1400" dirty="0" smtClean="0"/>
              <a:t>設計</a:t>
            </a:r>
            <a:endParaRPr lang="en-US" altLang="ja-JP" sz="1400" dirty="0" smtClean="0"/>
          </a:p>
          <a:p>
            <a:r>
              <a:rPr lang="en-US" altLang="ja-JP" sz="1400" dirty="0" smtClean="0"/>
              <a:t>Optimal Design by Model-Based and Data-Driven Approach</a:t>
            </a:r>
            <a:r>
              <a:rPr lang="en-US" altLang="ja-JP" sz="1400" dirty="0" smtClean="0"/>
              <a:t/>
            </a:r>
            <a:br>
              <a:rPr lang="en-US" altLang="ja-JP" sz="1400" dirty="0" smtClean="0"/>
            </a:br>
            <a:endParaRPr lang="en-US" altLang="ja-JP" sz="1400" dirty="0" smtClean="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19032" y="8481392"/>
            <a:ext cx="2389516" cy="1215008"/>
          </a:xfrm>
          <a:prstGeom prst="rect">
            <a:avLst/>
          </a:prstGeom>
        </p:spPr>
      </p:pic>
      <p:sp>
        <p:nvSpPr>
          <p:cNvPr id="10" name="テキスト ボックス 9"/>
          <p:cNvSpPr txBox="1"/>
          <p:nvPr/>
        </p:nvSpPr>
        <p:spPr>
          <a:xfrm>
            <a:off x="332656" y="4376936"/>
            <a:ext cx="6336704" cy="2646878"/>
          </a:xfrm>
          <a:prstGeom prst="rect">
            <a:avLst/>
          </a:prstGeom>
          <a:noFill/>
        </p:spPr>
        <p:txBody>
          <a:bodyPr wrap="square">
            <a:spAutoFit/>
          </a:bodyPr>
          <a:lstStyle/>
          <a:p>
            <a:r>
              <a:rPr lang="en-US" altLang="ja-JP" sz="1400" dirty="0" smtClean="0">
                <a:latin typeface="+mn-ea"/>
                <a:ea typeface="+mn-ea"/>
              </a:rPr>
              <a:t>Abstract</a:t>
            </a:r>
            <a:r>
              <a:rPr lang="en-US" altLang="ja-JP" sz="1400" dirty="0" smtClean="0">
                <a:latin typeface="+mn-ea"/>
                <a:ea typeface="+mn-ea"/>
              </a:rPr>
              <a:t>: </a:t>
            </a:r>
            <a:r>
              <a:rPr lang="ja-JP" altLang="en-US" sz="1400" dirty="0" smtClean="0">
                <a:latin typeface="+mn-ea"/>
                <a:ea typeface="+mn-ea"/>
              </a:rPr>
              <a:t>一般的</a:t>
            </a:r>
            <a:r>
              <a:rPr lang="ja-JP" altLang="en-US" sz="1400" dirty="0" smtClean="0">
                <a:latin typeface="+mn-ea"/>
                <a:ea typeface="+mn-ea"/>
              </a:rPr>
              <a:t>に産業界では，非定常流を制御対象とすることが圧倒的に多い．例えば，航空機に焦点を当てると，ジェットエンジン内部では熱エネルギーを抽出するために高速回転させたタービンが熱乱流を発生させ，主翼周りでは安定な浮力を維持するために乱流（正確には，翼上の境界層剥離）を出来る限り抑制することが要求される．このように，非定常流を発生・抑制させることは，産業応用上，重要な観点であるものの，従来の最適設計手法では非定常流の特徴的な空間構造を持つ時間変動場が用いられず，時間平均場を用いて目的関数が定義されてきた．</a:t>
            </a:r>
          </a:p>
          <a:p>
            <a:r>
              <a:rPr lang="ja-JP" altLang="en-US" sz="1400" dirty="0" smtClean="0">
                <a:latin typeface="+mn-ea"/>
                <a:ea typeface="+mn-ea"/>
              </a:rPr>
              <a:t>そこで，本講演では，</a:t>
            </a:r>
            <a:r>
              <a:rPr lang="en-US" altLang="ja-JP" sz="1400" dirty="0" smtClean="0">
                <a:latin typeface="+mn-ea"/>
                <a:ea typeface="+mn-ea"/>
              </a:rPr>
              <a:t>Snapshot POD</a:t>
            </a:r>
            <a:r>
              <a:rPr lang="ja-JP" altLang="en-US" sz="1400" dirty="0" smtClean="0">
                <a:latin typeface="+mn-ea"/>
                <a:ea typeface="+mn-ea"/>
              </a:rPr>
              <a:t>を活用することで非定常</a:t>
            </a:r>
            <a:r>
              <a:rPr lang="en-US" altLang="ja-JP" sz="1400" dirty="0" smtClean="0">
                <a:latin typeface="+mn-ea"/>
                <a:ea typeface="+mn-ea"/>
              </a:rPr>
              <a:t>Newton</a:t>
            </a:r>
            <a:r>
              <a:rPr lang="ja-JP" altLang="en-US" sz="1400" dirty="0" smtClean="0">
                <a:latin typeface="+mn-ea"/>
                <a:ea typeface="+mn-ea"/>
              </a:rPr>
              <a:t>流体から時間変動場の運動エネルギーを抽出し，目的関数を定義することで，効率的に時間変動場の制御を実現する．また，時間に余裕があれば，非</a:t>
            </a:r>
            <a:r>
              <a:rPr lang="en-US" altLang="ja-JP" sz="1400" dirty="0" smtClean="0">
                <a:latin typeface="+mn-ea"/>
                <a:ea typeface="+mn-ea"/>
              </a:rPr>
              <a:t>Newton</a:t>
            </a:r>
            <a:r>
              <a:rPr lang="ja-JP" altLang="en-US" sz="1400" dirty="0" smtClean="0">
                <a:latin typeface="+mn-ea"/>
                <a:ea typeface="+mn-ea"/>
              </a:rPr>
              <a:t>流体への拡張や</a:t>
            </a:r>
            <a:r>
              <a:rPr lang="en-US" altLang="ja-JP" sz="1400" dirty="0" smtClean="0">
                <a:latin typeface="+mn-ea"/>
                <a:ea typeface="+mn-ea"/>
              </a:rPr>
              <a:t>DMD</a:t>
            </a:r>
            <a:r>
              <a:rPr lang="ja-JP" altLang="en-US" sz="1400" dirty="0" smtClean="0">
                <a:latin typeface="+mn-ea"/>
                <a:ea typeface="+mn-ea"/>
              </a:rPr>
              <a:t>を活用した周波数制御についても言及したい．</a:t>
            </a:r>
          </a:p>
          <a:p>
            <a:endParaRPr lang="en-US" altLang="ja-JP" sz="1200" dirty="0" smtClean="0">
              <a:latin typeface="+mn-ea"/>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7116</TotalTime>
  <Words>244</Words>
  <Application>Microsoft Office PowerPoint</Application>
  <PresentationFormat>A4 210 x 297 mm</PresentationFormat>
  <Paragraphs>21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新しいプレゼンテーション</vt:lpstr>
      <vt:lpstr>スライド 1</vt:lpstr>
    </vt:vector>
  </TitlesOfParts>
  <Company>admina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nagalabo</cp:lastModifiedBy>
  <cp:revision>379</cp:revision>
  <cp:lastPrinted>2013-02-04T08:27:08Z</cp:lastPrinted>
  <dcterms:created xsi:type="dcterms:W3CDTF">2007-04-12T08:17:59Z</dcterms:created>
  <dcterms:modified xsi:type="dcterms:W3CDTF">2019-04-05T03:05:07Z</dcterms:modified>
</cp:coreProperties>
</file>