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735763" cy="9866313"/>
  <p:defaultTextStyle>
    <a:defPPr>
      <a:defRPr lang="ja-JP"/>
    </a:defPPr>
    <a:lvl1pPr algn="l" rtl="0" fontAlgn="base">
      <a:spcBef>
        <a:spcPct val="0"/>
      </a:spcBef>
      <a:spcAft>
        <a:spcPct val="0"/>
      </a:spcAft>
      <a:defRPr kumimoji="1" sz="11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1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1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1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100" kern="1200">
        <a:solidFill>
          <a:schemeClr val="tx1"/>
        </a:solidFill>
        <a:latin typeface="Arial" charset="0"/>
        <a:ea typeface="ＭＳ Ｐゴシック" pitchFamily="50" charset="-128"/>
        <a:cs typeface="+mn-cs"/>
      </a:defRPr>
    </a:lvl5pPr>
    <a:lvl6pPr marL="2286000" algn="l" defTabSz="914400" rtl="0" eaLnBrk="1" latinLnBrk="0" hangingPunct="1">
      <a:defRPr kumimoji="1" sz="1100" kern="1200">
        <a:solidFill>
          <a:schemeClr val="tx1"/>
        </a:solidFill>
        <a:latin typeface="Arial" charset="0"/>
        <a:ea typeface="ＭＳ Ｐゴシック" pitchFamily="50" charset="-128"/>
        <a:cs typeface="+mn-cs"/>
      </a:defRPr>
    </a:lvl6pPr>
    <a:lvl7pPr marL="2743200" algn="l" defTabSz="914400" rtl="0" eaLnBrk="1" latinLnBrk="0" hangingPunct="1">
      <a:defRPr kumimoji="1" sz="1100" kern="1200">
        <a:solidFill>
          <a:schemeClr val="tx1"/>
        </a:solidFill>
        <a:latin typeface="Arial" charset="0"/>
        <a:ea typeface="ＭＳ Ｐゴシック" pitchFamily="50" charset="-128"/>
        <a:cs typeface="+mn-cs"/>
      </a:defRPr>
    </a:lvl7pPr>
    <a:lvl8pPr marL="3200400" algn="l" defTabSz="914400" rtl="0" eaLnBrk="1" latinLnBrk="0" hangingPunct="1">
      <a:defRPr kumimoji="1" sz="1100" kern="1200">
        <a:solidFill>
          <a:schemeClr val="tx1"/>
        </a:solidFill>
        <a:latin typeface="Arial" charset="0"/>
        <a:ea typeface="ＭＳ Ｐゴシック" pitchFamily="50" charset="-128"/>
        <a:cs typeface="+mn-cs"/>
      </a:defRPr>
    </a:lvl8pPr>
    <a:lvl9pPr marL="3657600" algn="l" defTabSz="914400" rtl="0" eaLnBrk="1" latinLnBrk="0" hangingPunct="1">
      <a:defRPr kumimoji="1" sz="11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33"/>
    <a:srgbClr val="FF9900"/>
    <a:srgbClr val="6666FF"/>
    <a:srgbClr val="9966FF"/>
    <a:srgbClr val="00FF99"/>
    <a:srgbClr val="7D9DF7"/>
    <a:srgbClr val="7FC0F5"/>
    <a:srgbClr val="97E39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4730" autoAdjust="0"/>
  </p:normalViewPr>
  <p:slideViewPr>
    <p:cSldViewPr>
      <p:cViewPr>
        <p:scale>
          <a:sx n="100" d="100"/>
          <a:sy n="100" d="100"/>
        </p:scale>
        <p:origin x="-532" y="836"/>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2125"/>
          </a:xfrm>
          <a:prstGeom prst="rect">
            <a:avLst/>
          </a:prstGeom>
        </p:spPr>
        <p:txBody>
          <a:bodyPr vert="horz" lIns="87540" tIns="43769" rIns="87540" bIns="43769" rtlCol="0"/>
          <a:lstStyle>
            <a:lvl1pPr algn="l">
              <a:defRPr sz="1100">
                <a:latin typeface="Arial" charset="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idx="1"/>
          </p:nvPr>
        </p:nvSpPr>
        <p:spPr>
          <a:xfrm>
            <a:off x="3814763" y="0"/>
            <a:ext cx="2919412" cy="492125"/>
          </a:xfrm>
          <a:prstGeom prst="rect">
            <a:avLst/>
          </a:prstGeom>
        </p:spPr>
        <p:txBody>
          <a:bodyPr vert="horz" wrap="square" lIns="87540" tIns="43769" rIns="87540" bIns="43769" numCol="1" anchor="t" anchorCtr="0" compatLnSpc="1">
            <a:prstTxWarp prst="textNoShape">
              <a:avLst/>
            </a:prstTxWarp>
          </a:bodyPr>
          <a:lstStyle>
            <a:lvl1pPr algn="r">
              <a:defRPr>
                <a:latin typeface="Arial" pitchFamily="34" charset="0"/>
              </a:defRPr>
            </a:lvl1pPr>
          </a:lstStyle>
          <a:p>
            <a:pPr>
              <a:defRPr/>
            </a:pPr>
            <a:fld id="{59BE6C5B-C32E-4CA5-9A48-A91B82A01883}" type="datetimeFigureOut">
              <a:rPr lang="ja-JP" altLang="en-US"/>
              <a:pPr>
                <a:defRPr/>
              </a:pPr>
              <a:t>2019/1/28</a:t>
            </a:fld>
            <a:endParaRPr lang="ja-JP" altLang="en-US"/>
          </a:p>
        </p:txBody>
      </p:sp>
      <p:sp>
        <p:nvSpPr>
          <p:cNvPr id="4" name="スライド イメージ プレースホルダ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87540" tIns="43769" rIns="87540" bIns="43769"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86300"/>
            <a:ext cx="5389563" cy="4438650"/>
          </a:xfrm>
          <a:prstGeom prst="rect">
            <a:avLst/>
          </a:prstGeom>
        </p:spPr>
        <p:txBody>
          <a:bodyPr vert="horz" lIns="87540" tIns="43769" rIns="87540" bIns="4376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72600"/>
            <a:ext cx="2919413" cy="492125"/>
          </a:xfrm>
          <a:prstGeom prst="rect">
            <a:avLst/>
          </a:prstGeom>
        </p:spPr>
        <p:txBody>
          <a:bodyPr vert="horz" lIns="87540" tIns="43769" rIns="87540" bIns="43769" rtlCol="0" anchor="b"/>
          <a:lstStyle>
            <a:lvl1pPr algn="l">
              <a:defRPr sz="1100">
                <a:latin typeface="Arial" charset="0"/>
                <a:ea typeface="ＭＳ Ｐゴシック" pitchFamily="50"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9412" cy="492125"/>
          </a:xfrm>
          <a:prstGeom prst="rect">
            <a:avLst/>
          </a:prstGeom>
        </p:spPr>
        <p:txBody>
          <a:bodyPr vert="horz" wrap="square" lIns="87540" tIns="43769" rIns="87540" bIns="43769" numCol="1" anchor="b" anchorCtr="0" compatLnSpc="1">
            <a:prstTxWarp prst="textNoShape">
              <a:avLst/>
            </a:prstTxWarp>
          </a:bodyPr>
          <a:lstStyle>
            <a:lvl1pPr algn="r">
              <a:defRPr>
                <a:latin typeface="Arial" pitchFamily="34" charset="0"/>
              </a:defRPr>
            </a:lvl1pPr>
          </a:lstStyle>
          <a:p>
            <a:pPr>
              <a:defRPr/>
            </a:pPr>
            <a:fld id="{CCD2EBDC-0EC5-47A6-9458-69E3280EB8BE}" type="slidenum">
              <a:rPr lang="ja-JP" altLang="en-US"/>
              <a:pPr>
                <a:defRPr/>
              </a:pPr>
              <a:t>&lt;#&gt;</a:t>
            </a:fld>
            <a:endParaRPr lang="ja-JP" altLang="en-US"/>
          </a:p>
        </p:txBody>
      </p:sp>
    </p:spTree>
    <p:extLst>
      <p:ext uri="{BB962C8B-B14F-4D97-AF65-F5344CB8AC3E}">
        <p14:creationId xmlns:p14="http://schemas.microsoft.com/office/powerpoint/2010/main" xmlns="" val="1223044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r>
              <a:rPr lang="ja-JP" altLang="en-US" smtClean="0"/>
              <a:t/>
            </a:r>
            <a:br>
              <a:rPr lang="ja-JP" altLang="en-US" smtClean="0"/>
            </a:br>
            <a:r>
              <a:rPr lang="ja-JP" altLang="en-US" smtClean="0"/>
              <a:t/>
            </a:r>
            <a:br>
              <a:rPr lang="ja-JP" altLang="en-US" smtClean="0"/>
            </a:br>
            <a:r>
              <a:rPr lang="ja-JP" altLang="en-US" smtClean="0"/>
              <a:t/>
            </a:r>
            <a:br>
              <a:rPr lang="ja-JP" altLang="en-US" smtClean="0"/>
            </a:br>
            <a:r>
              <a:rPr lang="ja-JP" altLang="en-US" smtClean="0"/>
              <a:t>アブストラクト</a:t>
            </a:r>
            <a:r>
              <a:rPr lang="en-US" altLang="ja-JP" smtClean="0"/>
              <a:t>:</a:t>
            </a:r>
            <a:br>
              <a:rPr lang="en-US" altLang="ja-JP" smtClean="0"/>
            </a:br>
            <a:r>
              <a:rPr lang="ja-JP" altLang="en-US" smtClean="0"/>
              <a:t>等高線法を用いた結晶のスパイラル成長の数理モデルを用いて、共回転対と呼ばれる、</a:t>
            </a:r>
            <a:br>
              <a:rPr lang="ja-JP" altLang="en-US" smtClean="0"/>
            </a:br>
            <a:r>
              <a:rPr lang="ja-JP" altLang="en-US" smtClean="0"/>
              <a:t>同じ回転方向を示すらせん転位の対による結晶表面の成長速度について考察する。</a:t>
            </a:r>
            <a:br>
              <a:rPr lang="ja-JP" altLang="en-US" smtClean="0"/>
            </a:br>
            <a:r>
              <a:rPr lang="ja-JP" altLang="en-US" smtClean="0"/>
              <a:t/>
            </a:r>
            <a:br>
              <a:rPr lang="ja-JP" altLang="en-US" smtClean="0"/>
            </a:br>
            <a:r>
              <a:rPr lang="en-US" altLang="ja-JP" smtClean="0"/>
              <a:t>Burton-Cabrera-Frank</a:t>
            </a:r>
            <a:r>
              <a:rPr lang="ja-JP" altLang="en-US" smtClean="0"/>
              <a:t>によると、対の距離がある臨界距離より遠い場合は</a:t>
            </a:r>
            <a:br>
              <a:rPr lang="ja-JP" altLang="en-US" smtClean="0"/>
            </a:br>
            <a:r>
              <a:rPr lang="ja-JP" altLang="en-US" smtClean="0"/>
              <a:t>単独のらせん転位による結晶表面の成長と見分けが付かないとされる。</a:t>
            </a:r>
            <a:br>
              <a:rPr lang="ja-JP" altLang="en-US" smtClean="0"/>
            </a:br>
            <a:r>
              <a:rPr lang="ja-JP" altLang="en-US" smtClean="0"/>
              <a:t>他方その臨界距離より近い場合は、対を限りなく近づけた時の成長速度が</a:t>
            </a:r>
            <a:br>
              <a:rPr lang="ja-JP" altLang="en-US" smtClean="0"/>
            </a:br>
            <a:r>
              <a:rPr lang="ja-JP" altLang="en-US" smtClean="0"/>
              <a:t>単独のらせん転位の</a:t>
            </a:r>
            <a:r>
              <a:rPr lang="en-US" altLang="ja-JP" smtClean="0"/>
              <a:t>2</a:t>
            </a:r>
            <a:r>
              <a:rPr lang="ja-JP" altLang="en-US" smtClean="0"/>
              <a:t>倍になるとされるが、その中間の距離において</a:t>
            </a:r>
            <a:br>
              <a:rPr lang="ja-JP" altLang="en-US" smtClean="0"/>
            </a:br>
            <a:r>
              <a:rPr lang="ja-JP" altLang="en-US" smtClean="0"/>
              <a:t>成長速度がどうなるかという評価式は与えられていない。</a:t>
            </a:r>
            <a:br>
              <a:rPr lang="ja-JP" altLang="en-US" smtClean="0"/>
            </a:br>
            <a:r>
              <a:rPr lang="ja-JP" altLang="en-US" smtClean="0"/>
              <a:t/>
            </a:r>
            <a:br>
              <a:rPr lang="ja-JP" altLang="en-US" smtClean="0"/>
            </a:br>
            <a:r>
              <a:rPr lang="ja-JP" altLang="en-US" smtClean="0"/>
              <a:t>そこで上記の事実について数値計算実験を行った結果、臨界距離にずれがあることを発見した。</a:t>
            </a:r>
            <a:br>
              <a:rPr lang="ja-JP" altLang="en-US" smtClean="0"/>
            </a:br>
            <a:r>
              <a:rPr lang="ja-JP" altLang="en-US" smtClean="0"/>
              <a:t>そこで共回転対による成長速度の評価を行い、その観点から臨界距離の新しい定義とその数値を与え、</a:t>
            </a:r>
            <a:br>
              <a:rPr lang="ja-JP" altLang="en-US" smtClean="0"/>
            </a:br>
            <a:r>
              <a:rPr lang="ja-JP" altLang="en-US" smtClean="0"/>
              <a:t>これが数値計算実験の結果と非常に良く合うことを報告する。</a:t>
            </a:r>
            <a:br>
              <a:rPr lang="ja-JP" altLang="en-US" smtClean="0"/>
            </a:br>
            <a:r>
              <a:rPr lang="ja-JP" altLang="en-US" smtClean="0"/>
              <a:t/>
            </a:r>
            <a:br>
              <a:rPr lang="ja-JP" altLang="en-US" smtClean="0"/>
            </a:br>
            <a:r>
              <a:rPr lang="ja-JP" altLang="en-US" smtClean="0"/>
              <a:t>評価と臨界距離の改善において重要な役割を果たしたのは単独のらせん転位により</a:t>
            </a:r>
            <a:br>
              <a:rPr lang="ja-JP" altLang="en-US" smtClean="0"/>
            </a:br>
            <a:r>
              <a:rPr lang="ja-JP" altLang="en-US" smtClean="0"/>
              <a:t>与えられるスパイラルステップの回転速度で、</a:t>
            </a:r>
            <a:r>
              <a:rPr lang="en-US" altLang="ja-JP" smtClean="0"/>
              <a:t>Burton-Cabrera-Frank</a:t>
            </a:r>
            <a:r>
              <a:rPr lang="ja-JP" altLang="en-US" smtClean="0"/>
              <a:t>はこれを</a:t>
            </a:r>
            <a:br>
              <a:rPr lang="ja-JP" altLang="en-US" smtClean="0"/>
            </a:br>
            <a:r>
              <a:rPr lang="ja-JP" altLang="en-US" smtClean="0"/>
              <a:t>アルキメデスのらせんによる近似から計算していた。この結果をより精度の良いものに</a:t>
            </a:r>
            <a:br>
              <a:rPr lang="ja-JP" altLang="en-US" smtClean="0"/>
            </a:br>
            <a:r>
              <a:rPr lang="ja-JP" altLang="en-US" smtClean="0"/>
              <a:t>改めることによりある程度の指標となる成長速度の評価式を得ることができた。</a:t>
            </a:r>
            <a:endParaRPr lang="en-US" altLang="ja-JP" smtClean="0"/>
          </a:p>
          <a:p>
            <a:pPr eaLnBrk="1" hangingPunct="1">
              <a:spcBef>
                <a:spcPct val="0"/>
              </a:spcBef>
            </a:pPr>
            <a:r>
              <a:rPr lang="ja-JP" altLang="en-US" smtClean="0"/>
              <a:t/>
            </a:r>
            <a:br>
              <a:rPr lang="ja-JP" altLang="en-US" smtClean="0"/>
            </a:br>
            <a:endParaRPr lang="ja-JP" altLang="en-US" smtClean="0"/>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DAD187C0-13F0-4B7E-BF27-3BE200912D06}" type="slidenum">
              <a:rPr lang="ja-JP" altLang="en-US" smtClean="0">
                <a:latin typeface="Arial" charset="0"/>
              </a:rPr>
              <a:pPr/>
              <a:t>1</a:t>
            </a:fld>
            <a:endParaRPr lang="ja-JP" altLang="en-US" smtClean="0">
              <a:latin typeface="Arial" charset="0"/>
            </a:endParaRPr>
          </a:p>
        </p:txBody>
      </p:sp>
    </p:spTree>
    <p:extLst>
      <p:ext uri="{BB962C8B-B14F-4D97-AF65-F5344CB8AC3E}">
        <p14:creationId xmlns:p14="http://schemas.microsoft.com/office/powerpoint/2010/main" xmlns="" val="155800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7F6382-FA2E-4B11-9587-EA7DDE0FB878}"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0FF71C-7C81-414F-ABAC-7079BD9A6C4C}"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253895-8928-40DD-9270-A89E89D3F192}"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94CD4DE-32C0-4A11-8E53-6CCECCC27CB8}"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12CF5E-7203-4B1A-BD38-9CF6E7144AE5}"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6D0C46-72EC-4559-9E1D-427275C4A9B2}"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26D4BAA-B859-4F2E-91D7-E9B879ECB56F}"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9A2C489-943D-4CD2-901A-EC486320CB2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B2265C1-E678-44FF-8BA3-7EA0DA9339E0}"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DD3A9D-649B-4B53-891A-552EB3C1FA5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2E29F8-A95A-4B52-BCDF-642AD6ED846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FAAA8FD-A486-4F36-9121-A429E989DDE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8000"/>
            <a:lum/>
          </a:blip>
          <a:srcRect/>
          <a:stretch>
            <a:fillRect t="18000" b="12000"/>
          </a:stretch>
        </a:blip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2708275" y="273050"/>
            <a:ext cx="1296988" cy="777875"/>
          </a:xfrm>
          <a:prstGeom prst="rect">
            <a:avLst/>
          </a:prstGeom>
          <a:noFill/>
          <a:ln w="9525">
            <a:noFill/>
            <a:miter lim="800000"/>
            <a:headEnd/>
            <a:tailEnd/>
          </a:ln>
        </p:spPr>
        <p:txBody>
          <a:bodyPr>
            <a:spAutoFit/>
          </a:bodyPr>
          <a:lstStyle/>
          <a:p>
            <a:pPr algn="ctr">
              <a:defRPr/>
            </a:pPr>
            <a:r>
              <a:rPr lang="ja-JP" altLang="en-US" sz="2800" b="1" dirty="0" smtClean="0">
                <a:solidFill>
                  <a:schemeClr val="accent2"/>
                </a:solidFill>
                <a:latin typeface="+mj-ea"/>
                <a:ea typeface="+mj-ea"/>
              </a:rPr>
              <a:t>第</a:t>
            </a:r>
            <a:r>
              <a:rPr lang="en-US" altLang="ja-JP" sz="2800" b="1" dirty="0" smtClean="0">
                <a:solidFill>
                  <a:schemeClr val="accent2"/>
                </a:solidFill>
                <a:latin typeface="+mj-ea"/>
                <a:ea typeface="+mj-ea"/>
              </a:rPr>
              <a:t>95</a:t>
            </a:r>
            <a:r>
              <a:rPr lang="ja-JP" altLang="en-US" sz="2800" b="1" dirty="0" smtClean="0">
                <a:solidFill>
                  <a:schemeClr val="accent2"/>
                </a:solidFill>
                <a:latin typeface="+mj-ea"/>
                <a:ea typeface="+mj-ea"/>
              </a:rPr>
              <a:t>回</a:t>
            </a:r>
            <a:endParaRPr lang="ja-JP" altLang="en-US" sz="2800" b="1" dirty="0">
              <a:solidFill>
                <a:srgbClr val="30FF94"/>
              </a:solidFill>
              <a:latin typeface="+mj-ea"/>
              <a:ea typeface="+mj-ea"/>
            </a:endParaRPr>
          </a:p>
          <a:p>
            <a:pPr>
              <a:spcBef>
                <a:spcPct val="50000"/>
              </a:spcBef>
              <a:defRPr/>
            </a:pPr>
            <a:endParaRPr lang="en-US" altLang="ja-JP" dirty="0">
              <a:latin typeface="+mj-ea"/>
              <a:ea typeface="+mj-ea"/>
            </a:endParaRPr>
          </a:p>
        </p:txBody>
      </p:sp>
      <p:sp>
        <p:nvSpPr>
          <p:cNvPr id="14340" name="Rectangle 17"/>
          <p:cNvSpPr>
            <a:spLocks noChangeArrowheads="1"/>
          </p:cNvSpPr>
          <p:nvPr/>
        </p:nvSpPr>
        <p:spPr bwMode="auto">
          <a:xfrm>
            <a:off x="1449388" y="1676400"/>
            <a:ext cx="184150" cy="457200"/>
          </a:xfrm>
          <a:prstGeom prst="rect">
            <a:avLst/>
          </a:prstGeom>
          <a:noFill/>
          <a:ln>
            <a:noFill/>
          </a:ln>
          <a:extLst/>
        </p:spPr>
        <p:txBody>
          <a:bodyPr wrap="none">
            <a:spAutoFit/>
          </a:bodyPr>
          <a:lstStyle/>
          <a:p>
            <a:pPr>
              <a:defRPr/>
            </a:pPr>
            <a:endParaRPr lang="ja-JP" altLang="en-US" sz="2400">
              <a:latin typeface="+mj-ea"/>
              <a:ea typeface="+mj-ea"/>
              <a:cs typeface="ＭＳ Ｐゴシック" charset="0"/>
            </a:endParaRPr>
          </a:p>
        </p:txBody>
      </p:sp>
      <p:sp>
        <p:nvSpPr>
          <p:cNvPr id="19" name="Rectangle 5"/>
          <p:cNvSpPr>
            <a:spLocks noChangeArrowheads="1"/>
          </p:cNvSpPr>
          <p:nvPr/>
        </p:nvSpPr>
        <p:spPr bwMode="auto">
          <a:xfrm>
            <a:off x="332656" y="776536"/>
            <a:ext cx="6192688" cy="1224136"/>
          </a:xfrm>
          <a:prstGeom prst="rect">
            <a:avLst/>
          </a:prstGeom>
          <a:gradFill>
            <a:gsLst>
              <a:gs pos="0">
                <a:srgbClr val="03D4A8"/>
              </a:gs>
              <a:gs pos="25000">
                <a:srgbClr val="21D6E0"/>
              </a:gs>
              <a:gs pos="75000">
                <a:srgbClr val="0087E6"/>
              </a:gs>
              <a:gs pos="100000">
                <a:srgbClr val="005CBF"/>
              </a:gs>
            </a:gsLst>
            <a:lin ang="5400000" scaled="0"/>
          </a:gradFill>
          <a:ln w="9525">
            <a:solidFill>
              <a:schemeClr val="bg1"/>
            </a:solidFill>
            <a:miter lim="800000"/>
            <a:headEnd/>
            <a:tailEnd/>
          </a:ln>
          <a:effectLst>
            <a:softEdge rad="31750"/>
          </a:effectLst>
        </p:spPr>
        <p:txBody>
          <a:bodyPr anchor="ctr"/>
          <a:lstStyle/>
          <a:p>
            <a:pPr algn="ctr">
              <a:defRPr/>
            </a:pPr>
            <a:r>
              <a:rPr lang="ja-JP" altLang="en-US" sz="2400" dirty="0" smtClean="0">
                <a:solidFill>
                  <a:srgbClr val="FFC000"/>
                </a:solidFill>
                <a:effectLst>
                  <a:outerShdw blurRad="38100" dist="38100" dir="2700000" algn="tl">
                    <a:srgbClr val="000000">
                      <a:alpha val="43137"/>
                    </a:srgbClr>
                  </a:outerShdw>
                </a:effectLst>
                <a:latin typeface="+mj-ea"/>
                <a:ea typeface="+mj-ea"/>
              </a:rPr>
              <a:t>附属社会創造数学センター主催</a:t>
            </a:r>
            <a:endParaRPr lang="en-US" altLang="ja-JP" sz="2400" dirty="0" smtClean="0">
              <a:solidFill>
                <a:srgbClr val="FFC000"/>
              </a:solidFill>
              <a:effectLst>
                <a:outerShdw blurRad="38100" dist="38100" dir="2700000" algn="tl">
                  <a:srgbClr val="000000">
                    <a:alpha val="43137"/>
                  </a:srgbClr>
                </a:outerShdw>
              </a:effectLst>
              <a:latin typeface="+mj-ea"/>
              <a:ea typeface="+mj-ea"/>
            </a:endParaRPr>
          </a:p>
          <a:p>
            <a:pPr algn="ctr">
              <a:defRPr/>
            </a:pPr>
            <a:r>
              <a:rPr lang="ja-JP" altLang="en-US" sz="5400" dirty="0" smtClean="0">
                <a:solidFill>
                  <a:srgbClr val="FFC000"/>
                </a:solidFill>
                <a:effectLst>
                  <a:outerShdw blurRad="38100" dist="38100" dir="2700000" algn="tl">
                    <a:srgbClr val="000000">
                      <a:alpha val="43137"/>
                    </a:srgbClr>
                  </a:outerShdw>
                </a:effectLst>
                <a:latin typeface="+mj-ea"/>
                <a:ea typeface="+mj-ea"/>
              </a:rPr>
              <a:t>北</a:t>
            </a:r>
            <a:r>
              <a:rPr lang="ja-JP" altLang="en-US" sz="5400" dirty="0">
                <a:solidFill>
                  <a:srgbClr val="FFC000"/>
                </a:solidFill>
                <a:effectLst>
                  <a:outerShdw blurRad="38100" dist="38100" dir="2700000" algn="tl">
                    <a:srgbClr val="000000">
                      <a:alpha val="43137"/>
                    </a:srgbClr>
                  </a:outerShdw>
                </a:effectLst>
                <a:latin typeface="+mj-ea"/>
                <a:ea typeface="+mj-ea"/>
              </a:rPr>
              <a:t>大ＭＭＣセミナー</a:t>
            </a:r>
            <a:endParaRPr lang="en-US" altLang="ja-JP" sz="5400" dirty="0">
              <a:solidFill>
                <a:srgbClr val="FFC000"/>
              </a:solidFill>
              <a:effectLst>
                <a:outerShdw blurRad="38100" dist="38100" dir="2700000" algn="tl">
                  <a:srgbClr val="000000">
                    <a:alpha val="43137"/>
                  </a:srgbClr>
                </a:outerShdw>
              </a:effectLst>
              <a:latin typeface="+mj-ea"/>
              <a:ea typeface="+mj-ea"/>
            </a:endParaRPr>
          </a:p>
        </p:txBody>
      </p:sp>
      <p:pic>
        <p:nvPicPr>
          <p:cNvPr id="2056" name="Picture 16"/>
          <p:cNvPicPr>
            <a:picLocks noChangeAspect="1" noChangeArrowheads="1"/>
          </p:cNvPicPr>
          <p:nvPr/>
        </p:nvPicPr>
        <p:blipFill>
          <a:blip r:embed="rId4" cstate="print"/>
          <a:srcRect/>
          <a:stretch>
            <a:fillRect/>
          </a:stretch>
        </p:blipFill>
        <p:spPr bwMode="auto">
          <a:xfrm>
            <a:off x="2420888" y="9273480"/>
            <a:ext cx="2447925" cy="431800"/>
          </a:xfrm>
          <a:prstGeom prst="rect">
            <a:avLst/>
          </a:prstGeom>
          <a:noFill/>
          <a:ln w="9525">
            <a:noFill/>
            <a:miter lim="800000"/>
            <a:headEnd/>
            <a:tailEnd/>
          </a:ln>
        </p:spPr>
      </p:pic>
      <p:sp>
        <p:nvSpPr>
          <p:cNvPr id="14351" name="Text Box 11"/>
          <p:cNvSpPr txBox="1">
            <a:spLocks noChangeArrowheads="1"/>
          </p:cNvSpPr>
          <p:nvPr/>
        </p:nvSpPr>
        <p:spPr bwMode="auto">
          <a:xfrm>
            <a:off x="2060848" y="8265368"/>
            <a:ext cx="3022600" cy="1107996"/>
          </a:xfrm>
          <a:prstGeom prst="rect">
            <a:avLst/>
          </a:prstGeom>
          <a:noFill/>
          <a:ln>
            <a:noFill/>
          </a:ln>
          <a:extLst/>
        </p:spPr>
        <p:txBody>
          <a:bodyPr>
            <a:spAutoFit/>
          </a:bodyPr>
          <a:lstStyle>
            <a:lvl1pPr>
              <a:defRPr kumimoji="1" sz="1100">
                <a:solidFill>
                  <a:schemeClr val="tx1"/>
                </a:solidFill>
                <a:latin typeface="Arial" charset="0"/>
                <a:ea typeface="ＭＳ Ｐゴシック" charset="0"/>
                <a:cs typeface="ＭＳ Ｐゴシック" charset="0"/>
              </a:defRPr>
            </a:lvl1pPr>
            <a:lvl2pPr marL="742950" indent="-285750">
              <a:defRPr kumimoji="1" sz="1100">
                <a:solidFill>
                  <a:schemeClr val="tx1"/>
                </a:solidFill>
                <a:latin typeface="Arial" charset="0"/>
                <a:ea typeface="ＭＳ Ｐゴシック" charset="0"/>
              </a:defRPr>
            </a:lvl2pPr>
            <a:lvl3pPr marL="1143000" indent="-228600">
              <a:defRPr kumimoji="1" sz="1100">
                <a:solidFill>
                  <a:schemeClr val="tx1"/>
                </a:solidFill>
                <a:latin typeface="Arial" charset="0"/>
                <a:ea typeface="ＭＳ Ｐゴシック" charset="0"/>
              </a:defRPr>
            </a:lvl3pPr>
            <a:lvl4pPr marL="1600200" indent="-228600">
              <a:defRPr kumimoji="1" sz="1100">
                <a:solidFill>
                  <a:schemeClr val="tx1"/>
                </a:solidFill>
                <a:latin typeface="Arial" charset="0"/>
                <a:ea typeface="ＭＳ Ｐゴシック" charset="0"/>
              </a:defRPr>
            </a:lvl4pPr>
            <a:lvl5pPr marL="2057400" indent="-228600">
              <a:defRPr kumimoji="1" sz="1100">
                <a:solidFill>
                  <a:schemeClr val="tx1"/>
                </a:solidFill>
                <a:latin typeface="Arial" charset="0"/>
                <a:ea typeface="ＭＳ Ｐゴシック" charset="0"/>
              </a:defRPr>
            </a:lvl5pPr>
            <a:lvl6pPr marL="2514600" indent="-228600" fontAlgn="base">
              <a:spcBef>
                <a:spcPct val="0"/>
              </a:spcBef>
              <a:spcAft>
                <a:spcPct val="0"/>
              </a:spcAft>
              <a:defRPr kumimoji="1" sz="1100">
                <a:solidFill>
                  <a:schemeClr val="tx1"/>
                </a:solidFill>
                <a:latin typeface="Arial" charset="0"/>
                <a:ea typeface="ＭＳ Ｐゴシック" charset="0"/>
              </a:defRPr>
            </a:lvl6pPr>
            <a:lvl7pPr marL="2971800" indent="-228600" fontAlgn="base">
              <a:spcBef>
                <a:spcPct val="0"/>
              </a:spcBef>
              <a:spcAft>
                <a:spcPct val="0"/>
              </a:spcAft>
              <a:defRPr kumimoji="1" sz="1100">
                <a:solidFill>
                  <a:schemeClr val="tx1"/>
                </a:solidFill>
                <a:latin typeface="Arial" charset="0"/>
                <a:ea typeface="ＭＳ Ｐゴシック" charset="0"/>
              </a:defRPr>
            </a:lvl7pPr>
            <a:lvl8pPr marL="3429000" indent="-228600" fontAlgn="base">
              <a:spcBef>
                <a:spcPct val="0"/>
              </a:spcBef>
              <a:spcAft>
                <a:spcPct val="0"/>
              </a:spcAft>
              <a:defRPr kumimoji="1" sz="1100">
                <a:solidFill>
                  <a:schemeClr val="tx1"/>
                </a:solidFill>
                <a:latin typeface="Arial" charset="0"/>
                <a:ea typeface="ＭＳ Ｐゴシック" charset="0"/>
              </a:defRPr>
            </a:lvl8pPr>
            <a:lvl9pPr marL="3886200" indent="-228600" fontAlgn="base">
              <a:spcBef>
                <a:spcPct val="0"/>
              </a:spcBef>
              <a:spcAft>
                <a:spcPct val="0"/>
              </a:spcAft>
              <a:defRPr kumimoji="1" sz="1100">
                <a:solidFill>
                  <a:schemeClr val="tx1"/>
                </a:solidFill>
                <a:latin typeface="Arial" charset="0"/>
                <a:ea typeface="ＭＳ Ｐゴシック" charset="0"/>
              </a:defRPr>
            </a:lvl9pPr>
          </a:lstStyle>
          <a:p>
            <a:pPr algn="ctr">
              <a:defRPr/>
            </a:pPr>
            <a:r>
              <a:rPr lang="ja-JP" altLang="en-US" dirty="0" smtClean="0">
                <a:latin typeface="+mj-ea"/>
                <a:ea typeface="+mj-ea"/>
              </a:rPr>
              <a:t>連絡先： 北海道大学電子科学研究所</a:t>
            </a:r>
            <a:endParaRPr lang="en-US" altLang="ja-JP" dirty="0" smtClean="0">
              <a:latin typeface="+mj-ea"/>
              <a:ea typeface="+mj-ea"/>
            </a:endParaRPr>
          </a:p>
          <a:p>
            <a:pPr>
              <a:defRPr/>
            </a:pPr>
            <a:r>
              <a:rPr lang="ja-JP" altLang="en-US" dirty="0" smtClean="0">
                <a:latin typeface="+mj-ea"/>
                <a:ea typeface="+mj-ea"/>
              </a:rPr>
              <a:t>　　　　　　　　　 附属社会創造数学研究センター</a:t>
            </a:r>
            <a:endParaRPr lang="en-US" altLang="ja-JP" dirty="0" smtClean="0">
              <a:latin typeface="+mj-ea"/>
              <a:ea typeface="+mj-ea"/>
            </a:endParaRPr>
          </a:p>
          <a:p>
            <a:pPr>
              <a:defRPr/>
            </a:pPr>
            <a:r>
              <a:rPr lang="ja-JP" altLang="en-US" dirty="0" smtClean="0">
                <a:latin typeface="+mj-ea"/>
                <a:ea typeface="+mj-ea"/>
              </a:rPr>
              <a:t>　　　　　　　　　 人間数理研究分野</a:t>
            </a:r>
            <a:endParaRPr lang="en-US" altLang="ja-JP" dirty="0" smtClean="0">
              <a:latin typeface="+mj-ea"/>
              <a:ea typeface="+mj-ea"/>
            </a:endParaRPr>
          </a:p>
          <a:p>
            <a:pPr algn="ctr">
              <a:tabLst>
                <a:tab pos="1257300" algn="l"/>
              </a:tabLst>
              <a:defRPr/>
            </a:pPr>
            <a:r>
              <a:rPr lang="ja-JP" altLang="en-US" dirty="0" smtClean="0">
                <a:latin typeface="+mj-ea"/>
                <a:ea typeface="+mj-ea"/>
              </a:rPr>
              <a:t>長山　雅晴　　内線： </a:t>
            </a:r>
            <a:r>
              <a:rPr lang="en-US" altLang="ja-JP" dirty="0" smtClean="0">
                <a:latin typeface="+mj-ea"/>
                <a:ea typeface="+mj-ea"/>
              </a:rPr>
              <a:t>3357</a:t>
            </a:r>
          </a:p>
          <a:p>
            <a:pPr algn="ctr">
              <a:defRPr/>
            </a:pPr>
            <a:r>
              <a:rPr lang="en-US" altLang="ja-JP" dirty="0" smtClean="0">
                <a:latin typeface="+mj-ea"/>
                <a:ea typeface="+mj-ea"/>
              </a:rPr>
              <a:t> nagayama@es.hokudai.ac.jp</a:t>
            </a:r>
          </a:p>
          <a:p>
            <a:pPr>
              <a:defRPr/>
            </a:pPr>
            <a:r>
              <a:rPr lang="ja-JP" altLang="en-US" dirty="0" smtClean="0">
                <a:latin typeface="+mj-ea"/>
                <a:ea typeface="+mj-ea"/>
              </a:rPr>
              <a:t>　　　　　　　　</a:t>
            </a:r>
            <a:endParaRPr lang="en-US" altLang="ja-JP" dirty="0" smtClean="0">
              <a:latin typeface="+mj-ea"/>
              <a:ea typeface="+mj-ea"/>
            </a:endParaRPr>
          </a:p>
        </p:txBody>
      </p:sp>
      <p:sp>
        <p:nvSpPr>
          <p:cNvPr id="15" name="テキスト ボックス 14"/>
          <p:cNvSpPr txBox="1"/>
          <p:nvPr/>
        </p:nvSpPr>
        <p:spPr>
          <a:xfrm>
            <a:off x="404664" y="2072680"/>
            <a:ext cx="6192688" cy="1923604"/>
          </a:xfrm>
          <a:prstGeom prst="rect">
            <a:avLst/>
          </a:prstGeom>
          <a:noFill/>
        </p:spPr>
        <p:txBody>
          <a:bodyPr wrap="square">
            <a:spAutoFit/>
          </a:bodyPr>
          <a:lstStyle/>
          <a:p>
            <a:pPr>
              <a:lnSpc>
                <a:spcPct val="150000"/>
              </a:lnSpc>
              <a:defRPr/>
            </a:pPr>
            <a:r>
              <a:rPr lang="en-US" altLang="ja-JP" sz="1400" b="1" dirty="0" smtClean="0">
                <a:latin typeface="+mn-ea"/>
                <a:ea typeface="+mn-ea"/>
              </a:rPr>
              <a:t>Date:</a:t>
            </a:r>
            <a:r>
              <a:rPr lang="ja-JP" altLang="en-US" sz="1400" dirty="0" smtClean="0">
                <a:latin typeface="+mn-ea"/>
                <a:ea typeface="+mn-ea"/>
              </a:rPr>
              <a:t> </a:t>
            </a:r>
            <a:r>
              <a:rPr lang="en-US" altLang="ja-JP" sz="1400" dirty="0" smtClean="0">
                <a:latin typeface="+mn-ea"/>
                <a:ea typeface="+mn-ea"/>
              </a:rPr>
              <a:t>2019</a:t>
            </a:r>
            <a:r>
              <a:rPr lang="ja-JP" altLang="en-US" sz="1400" dirty="0" smtClean="0">
                <a:latin typeface="+mn-ea"/>
                <a:ea typeface="+mn-ea"/>
              </a:rPr>
              <a:t>年</a:t>
            </a:r>
            <a:r>
              <a:rPr lang="en-US" altLang="ja-JP" sz="1400" dirty="0" smtClean="0">
                <a:latin typeface="+mn-ea"/>
                <a:ea typeface="+mn-ea"/>
              </a:rPr>
              <a:t>2</a:t>
            </a:r>
            <a:r>
              <a:rPr lang="ja-JP" altLang="en-US" sz="1400" dirty="0" smtClean="0">
                <a:latin typeface="+mn-ea"/>
                <a:ea typeface="+mn-ea"/>
              </a:rPr>
              <a:t>月</a:t>
            </a:r>
            <a:r>
              <a:rPr lang="en-US" altLang="ja-JP" sz="1400" dirty="0" smtClean="0">
                <a:latin typeface="+mn-ea"/>
                <a:ea typeface="+mn-ea"/>
              </a:rPr>
              <a:t>13</a:t>
            </a:r>
            <a:r>
              <a:rPr lang="ja-JP" altLang="en-US" sz="1400" dirty="0" smtClean="0">
                <a:latin typeface="+mn-ea"/>
                <a:ea typeface="+mn-ea"/>
              </a:rPr>
              <a:t>日（水） </a:t>
            </a:r>
            <a:r>
              <a:rPr lang="en-US" altLang="ja-JP" sz="1400" dirty="0" smtClean="0">
                <a:latin typeface="+mn-ea"/>
                <a:ea typeface="+mn-ea"/>
              </a:rPr>
              <a:t>16:30</a:t>
            </a:r>
            <a:r>
              <a:rPr lang="ja-JP" altLang="en-US" sz="1400" dirty="0" smtClean="0">
                <a:latin typeface="+mn-ea"/>
                <a:ea typeface="+mn-ea"/>
              </a:rPr>
              <a:t>～</a:t>
            </a:r>
            <a:r>
              <a:rPr lang="en-US" altLang="ja-JP" sz="1400" dirty="0" smtClean="0">
                <a:latin typeface="+mn-ea"/>
                <a:ea typeface="+mn-ea"/>
              </a:rPr>
              <a:t>18:00</a:t>
            </a:r>
            <a:r>
              <a:rPr lang="ja-JP" altLang="en-US" sz="1400" dirty="0" smtClean="0">
                <a:latin typeface="+mn-ea"/>
                <a:ea typeface="+mn-ea"/>
              </a:rPr>
              <a:t>　</a:t>
            </a:r>
            <a:endParaRPr lang="en-US" altLang="ja-JP" sz="1400" dirty="0" smtClean="0">
              <a:latin typeface="+mn-ea"/>
              <a:ea typeface="+mn-ea"/>
            </a:endParaRPr>
          </a:p>
          <a:p>
            <a:pPr>
              <a:lnSpc>
                <a:spcPct val="150000"/>
              </a:lnSpc>
              <a:defRPr/>
            </a:pPr>
            <a:r>
              <a:rPr lang="en-US" altLang="ja-JP" sz="1400" b="1" dirty="0" smtClean="0">
                <a:latin typeface="+mn-ea"/>
                <a:ea typeface="+mn-ea"/>
              </a:rPr>
              <a:t>Speaker: </a:t>
            </a:r>
            <a:r>
              <a:rPr lang="ja-JP" altLang="en-US" sz="1400" b="1" dirty="0" smtClean="0">
                <a:latin typeface="+mn-ea"/>
                <a:ea typeface="+mn-ea"/>
              </a:rPr>
              <a:t>大野　航太</a:t>
            </a:r>
            <a:r>
              <a:rPr lang="ja-JP" altLang="en-US" sz="1400" dirty="0" smtClean="0">
                <a:latin typeface="+mn-ea"/>
                <a:ea typeface="+mn-ea"/>
              </a:rPr>
              <a:t>（明治大学大学院</a:t>
            </a:r>
            <a:r>
              <a:rPr lang="zh-CN" altLang="en-US" sz="1400" dirty="0" smtClean="0"/>
              <a:t>先端数理科学研究科現象数理学専攻</a:t>
            </a:r>
            <a:r>
              <a:rPr lang="ja-JP" altLang="en-US" sz="1400" dirty="0" smtClean="0">
                <a:latin typeface="+mn-ea"/>
                <a:ea typeface="+mn-ea"/>
              </a:rPr>
              <a:t>）</a:t>
            </a:r>
            <a:endParaRPr lang="en-US" altLang="ja-JP" sz="1400" dirty="0" smtClean="0">
              <a:latin typeface="+mn-ea"/>
              <a:ea typeface="+mn-ea"/>
            </a:endParaRPr>
          </a:p>
          <a:p>
            <a:pPr>
              <a:lnSpc>
                <a:spcPct val="150000"/>
              </a:lnSpc>
              <a:defRPr/>
            </a:pPr>
            <a:r>
              <a:rPr lang="en-US" altLang="ja-JP" sz="1400" dirty="0" smtClean="0">
                <a:latin typeface="+mn-ea"/>
                <a:ea typeface="+mn-ea"/>
              </a:rPr>
              <a:t>Kota </a:t>
            </a:r>
            <a:r>
              <a:rPr lang="en-US" altLang="ja-JP" sz="1400" dirty="0" err="1" smtClean="0">
                <a:latin typeface="+mn-ea"/>
                <a:ea typeface="+mn-ea"/>
              </a:rPr>
              <a:t>Ohno</a:t>
            </a:r>
            <a:r>
              <a:rPr lang="en-US" altLang="ja-JP" sz="1400" dirty="0" smtClean="0">
                <a:latin typeface="+mn-ea"/>
                <a:ea typeface="+mn-ea"/>
              </a:rPr>
              <a:t> (</a:t>
            </a:r>
            <a:r>
              <a:rPr lang="en-US" altLang="ja-JP" sz="1400" dirty="0" smtClean="0"/>
              <a:t>Meiji </a:t>
            </a:r>
            <a:r>
              <a:rPr lang="en-US" altLang="ja-JP" sz="1400" dirty="0" err="1" smtClean="0"/>
              <a:t>Universtiy</a:t>
            </a:r>
            <a:r>
              <a:rPr lang="en-US" altLang="ja-JP" sz="1400" dirty="0" smtClean="0">
                <a:latin typeface="+mn-ea"/>
                <a:ea typeface="+mn-ea"/>
              </a:rPr>
              <a:t>)</a:t>
            </a:r>
            <a:endParaRPr lang="en-US" altLang="zh-CN" sz="1400" dirty="0" smtClean="0">
              <a:latin typeface="+mn-ea"/>
              <a:ea typeface="+mn-ea"/>
            </a:endParaRPr>
          </a:p>
          <a:p>
            <a:pPr>
              <a:lnSpc>
                <a:spcPct val="150000"/>
              </a:lnSpc>
              <a:defRPr/>
            </a:pPr>
            <a:r>
              <a:rPr lang="en-US" altLang="ja-JP" sz="1400" b="1" dirty="0" smtClean="0">
                <a:latin typeface="+mn-ea"/>
                <a:ea typeface="+mn-ea"/>
              </a:rPr>
              <a:t>Place:</a:t>
            </a:r>
            <a:r>
              <a:rPr lang="en-US" altLang="ja-JP" sz="1400" dirty="0" smtClean="0">
                <a:latin typeface="+mn-ea"/>
                <a:ea typeface="+mn-ea"/>
              </a:rPr>
              <a:t> </a:t>
            </a:r>
            <a:r>
              <a:rPr lang="ja-JP" altLang="en-US" sz="1400" dirty="0" smtClean="0">
                <a:latin typeface="+mn-ea"/>
                <a:ea typeface="+mn-ea"/>
              </a:rPr>
              <a:t>電子科</a:t>
            </a:r>
            <a:r>
              <a:rPr lang="ja-JP" altLang="en-US" sz="1400" dirty="0">
                <a:latin typeface="+mn-ea"/>
                <a:ea typeface="+mn-ea"/>
              </a:rPr>
              <a:t>学研究所　中央キャンパス総合研究棟</a:t>
            </a:r>
            <a:r>
              <a:rPr lang="en-US" altLang="ja-JP" sz="1400" dirty="0">
                <a:latin typeface="+mn-ea"/>
                <a:ea typeface="+mn-ea"/>
              </a:rPr>
              <a:t>2</a:t>
            </a:r>
            <a:r>
              <a:rPr lang="ja-JP" altLang="en-US" sz="1400" dirty="0">
                <a:latin typeface="+mn-ea"/>
                <a:ea typeface="+mn-ea"/>
              </a:rPr>
              <a:t>号館</a:t>
            </a:r>
            <a:endParaRPr lang="en-US" altLang="ja-JP" sz="1400" dirty="0">
              <a:latin typeface="+mn-ea"/>
              <a:ea typeface="+mn-ea"/>
            </a:endParaRPr>
          </a:p>
          <a:p>
            <a:pPr>
              <a:lnSpc>
                <a:spcPct val="150000"/>
              </a:lnSpc>
              <a:defRPr/>
            </a:pPr>
            <a:r>
              <a:rPr lang="ja-JP" altLang="en-US" sz="1400" dirty="0">
                <a:latin typeface="+mn-ea"/>
                <a:ea typeface="+mn-ea"/>
              </a:rPr>
              <a:t>　　　　　　　　　　　　　　　　</a:t>
            </a:r>
            <a:r>
              <a:rPr lang="en-US" altLang="ja-JP" sz="1400" dirty="0">
                <a:latin typeface="+mn-ea"/>
                <a:ea typeface="+mn-ea"/>
              </a:rPr>
              <a:t>5F</a:t>
            </a:r>
            <a:r>
              <a:rPr lang="ja-JP" altLang="en-US" sz="1400" dirty="0">
                <a:latin typeface="+mn-ea"/>
                <a:ea typeface="+mn-ea"/>
              </a:rPr>
              <a:t>北側講義室（北</a:t>
            </a:r>
            <a:r>
              <a:rPr lang="en-US" altLang="ja-JP" sz="1400" dirty="0">
                <a:latin typeface="+mn-ea"/>
                <a:ea typeface="+mn-ea"/>
              </a:rPr>
              <a:t>12</a:t>
            </a:r>
            <a:r>
              <a:rPr lang="ja-JP" altLang="en-US" sz="1400" dirty="0">
                <a:latin typeface="+mn-ea"/>
                <a:ea typeface="+mn-ea"/>
              </a:rPr>
              <a:t>条西</a:t>
            </a:r>
            <a:r>
              <a:rPr lang="en-US" altLang="ja-JP" sz="1400" dirty="0">
                <a:latin typeface="+mn-ea"/>
                <a:ea typeface="+mn-ea"/>
              </a:rPr>
              <a:t>7</a:t>
            </a:r>
            <a:r>
              <a:rPr lang="ja-JP" altLang="en-US" sz="1400" dirty="0">
                <a:latin typeface="+mn-ea"/>
                <a:ea typeface="+mn-ea"/>
              </a:rPr>
              <a:t>丁目</a:t>
            </a:r>
            <a:r>
              <a:rPr lang="ja-JP" altLang="en-US" sz="1400" dirty="0" smtClean="0">
                <a:latin typeface="+mn-ea"/>
                <a:ea typeface="+mn-ea"/>
              </a:rPr>
              <a:t>）</a:t>
            </a:r>
            <a:endParaRPr lang="en-US" altLang="ja-JP" sz="1400" dirty="0" smtClean="0">
              <a:latin typeface="+mn-ea"/>
              <a:ea typeface="+mn-ea"/>
            </a:endParaRPr>
          </a:p>
          <a:p>
            <a:r>
              <a:rPr lang="en-US" altLang="ja-JP" sz="1400" b="1" dirty="0" smtClean="0">
                <a:latin typeface="+mn-ea"/>
                <a:ea typeface="+mn-ea"/>
              </a:rPr>
              <a:t>Title</a:t>
            </a:r>
            <a:r>
              <a:rPr lang="en-US" altLang="ja-JP" sz="1400" b="1" dirty="0" smtClean="0">
                <a:latin typeface="+mn-ea"/>
                <a:ea typeface="+mn-ea"/>
              </a:rPr>
              <a:t>: </a:t>
            </a:r>
            <a:r>
              <a:rPr lang="en-US" altLang="ja-JP" sz="1400" dirty="0" smtClean="0"/>
              <a:t>BZ</a:t>
            </a:r>
            <a:r>
              <a:rPr lang="ja-JP" altLang="en-US" sz="1400" dirty="0" smtClean="0"/>
              <a:t>反応を用いた結合振動子系への大域フィードバック</a:t>
            </a:r>
            <a:endParaRPr lang="en-US" altLang="ja-JP" sz="1400" dirty="0" smtClean="0">
              <a:latin typeface="+mn-ea"/>
              <a:ea typeface="+mn-ea"/>
            </a:endParaRPr>
          </a:p>
        </p:txBody>
      </p:sp>
      <p:pic>
        <p:nvPicPr>
          <p:cNvPr id="2" name="図 1" descr="logo02.eps"/>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5013176" y="8193360"/>
            <a:ext cx="1584176" cy="1505751"/>
          </a:xfrm>
          <a:prstGeom prst="rect">
            <a:avLst/>
          </a:prstGeom>
        </p:spPr>
      </p:pic>
      <p:pic>
        <p:nvPicPr>
          <p:cNvPr id="3" name="図 2" descr="logo.eps"/>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19032" y="8481392"/>
            <a:ext cx="2389516" cy="1215008"/>
          </a:xfrm>
          <a:prstGeom prst="rect">
            <a:avLst/>
          </a:prstGeom>
        </p:spPr>
      </p:pic>
      <p:sp>
        <p:nvSpPr>
          <p:cNvPr id="10" name="テキスト ボックス 9"/>
          <p:cNvSpPr txBox="1"/>
          <p:nvPr/>
        </p:nvSpPr>
        <p:spPr>
          <a:xfrm>
            <a:off x="332656" y="4376936"/>
            <a:ext cx="6336704" cy="3754874"/>
          </a:xfrm>
          <a:prstGeom prst="rect">
            <a:avLst/>
          </a:prstGeom>
          <a:noFill/>
        </p:spPr>
        <p:txBody>
          <a:bodyPr wrap="square">
            <a:spAutoFit/>
          </a:bodyPr>
          <a:lstStyle/>
          <a:p>
            <a:r>
              <a:rPr lang="en-US" altLang="ja-JP" sz="1400" dirty="0" smtClean="0">
                <a:latin typeface="+mn-ea"/>
                <a:ea typeface="+mn-ea"/>
              </a:rPr>
              <a:t>Abstract</a:t>
            </a:r>
            <a:r>
              <a:rPr lang="en-US" altLang="ja-JP" sz="1400" dirty="0" smtClean="0">
                <a:latin typeface="+mn-ea"/>
                <a:ea typeface="+mn-ea"/>
              </a:rPr>
              <a:t>:</a:t>
            </a:r>
            <a:r>
              <a:rPr lang="ja-JP" altLang="en-US" sz="1400" dirty="0" smtClean="0"/>
              <a:t>自己組織化に伴うパターンダイナミクスは反応拡散系を元とする理論で</a:t>
            </a:r>
            <a:r>
              <a:rPr lang="ja-JP" altLang="en-US" sz="1400" dirty="0" smtClean="0"/>
              <a:t>明かされて</a:t>
            </a:r>
            <a:r>
              <a:rPr lang="ja-JP" altLang="en-US" sz="1400" dirty="0" smtClean="0"/>
              <a:t>きた。特に活性因子と抑制因子の拡散速度の違いにより誘発される</a:t>
            </a:r>
            <a:r>
              <a:rPr lang="ja-JP" altLang="en-US" sz="1400" dirty="0" smtClean="0"/>
              <a:t>チューリング</a:t>
            </a:r>
            <a:r>
              <a:rPr lang="ja-JP" altLang="en-US" sz="1400" dirty="0" smtClean="0"/>
              <a:t>不安定性が挙げられるが、この不安定性は活性因子への大域</a:t>
            </a:r>
            <a:r>
              <a:rPr lang="ja-JP" altLang="en-US" sz="1400" dirty="0" smtClean="0"/>
              <a:t>フィードバック</a:t>
            </a:r>
            <a:r>
              <a:rPr lang="ja-JP" altLang="en-US" sz="1400" dirty="0" smtClean="0"/>
              <a:t>系としても理解出来る。一方でフィードバック系の実験的な調査としては</a:t>
            </a:r>
          </a:p>
          <a:p>
            <a:r>
              <a:rPr lang="en-US" altLang="ja-JP" sz="1400" dirty="0" err="1" smtClean="0"/>
              <a:t>Belousov-Zhabotinsky</a:t>
            </a:r>
            <a:r>
              <a:rPr lang="en-US" altLang="ja-JP" sz="1400" dirty="0" smtClean="0"/>
              <a:t>(BZ)</a:t>
            </a:r>
            <a:r>
              <a:rPr lang="ja-JP" altLang="en-US" sz="1400" dirty="0" smtClean="0"/>
              <a:t>反応の光感受性を利用した研究が知られており</a:t>
            </a:r>
            <a:r>
              <a:rPr lang="ja-JP" altLang="en-US" sz="1400" dirty="0" smtClean="0"/>
              <a:t>、光</a:t>
            </a:r>
            <a:r>
              <a:rPr lang="ja-JP" altLang="en-US" sz="1400" dirty="0" smtClean="0"/>
              <a:t>刺激による大域フィードバック系では定在波が現れることが報告されている。</a:t>
            </a:r>
          </a:p>
          <a:p>
            <a:r>
              <a:rPr lang="ja-JP" altLang="en-US" sz="1400" dirty="0" smtClean="0"/>
              <a:t>しかし、</a:t>
            </a:r>
            <a:r>
              <a:rPr lang="en-US" altLang="ja-JP" sz="1400" dirty="0" smtClean="0"/>
              <a:t>BZ</a:t>
            </a:r>
            <a:r>
              <a:rPr lang="ja-JP" altLang="en-US" sz="1400" dirty="0" smtClean="0"/>
              <a:t>反応系への光刺激は抑制因子に作用することが知られており、</a:t>
            </a:r>
            <a:r>
              <a:rPr lang="ja-JP" altLang="en-US" sz="1400" dirty="0" smtClean="0"/>
              <a:t>また定在波</a:t>
            </a:r>
            <a:r>
              <a:rPr lang="ja-JP" altLang="en-US" sz="1400" dirty="0" smtClean="0"/>
              <a:t>が現れることの数学的な理解は不十分である。そこで我々は抑制因子</a:t>
            </a:r>
            <a:r>
              <a:rPr lang="ja-JP" altLang="en-US" sz="1400" dirty="0" smtClean="0"/>
              <a:t>への</a:t>
            </a:r>
            <a:r>
              <a:rPr lang="ja-JP" altLang="en-US" sz="1400" dirty="0" smtClean="0"/>
              <a:t>大域フィードバック系において見られるパターンの変化について、結合</a:t>
            </a:r>
            <a:r>
              <a:rPr lang="ja-JP" altLang="en-US" sz="1400" dirty="0" smtClean="0"/>
              <a:t>振動子</a:t>
            </a:r>
            <a:r>
              <a:rPr lang="ja-JP" altLang="en-US" sz="1400" dirty="0" smtClean="0"/>
              <a:t>系を用いて単純な場合での考察を試みた。数理モデルから得られた特徴的</a:t>
            </a:r>
            <a:r>
              <a:rPr lang="ja-JP" altLang="en-US" sz="1400" dirty="0" smtClean="0"/>
              <a:t>な分岐</a:t>
            </a:r>
            <a:r>
              <a:rPr lang="ja-JP" altLang="en-US" sz="1400" dirty="0" smtClean="0"/>
              <a:t>構造の変化と、それを再現する</a:t>
            </a:r>
            <a:r>
              <a:rPr lang="en-US" altLang="ja-JP" sz="1400" dirty="0" smtClean="0"/>
              <a:t>BZ</a:t>
            </a:r>
            <a:r>
              <a:rPr lang="ja-JP" altLang="en-US" sz="1400" dirty="0" smtClean="0"/>
              <a:t>反応の実験結果について紹介する。    </a:t>
            </a:r>
            <a:br>
              <a:rPr lang="ja-JP" altLang="en-US" sz="1400" dirty="0" smtClean="0"/>
            </a:br>
            <a:endParaRPr lang="ja-JP" altLang="en-US" sz="1400" dirty="0" smtClean="0"/>
          </a:p>
          <a:p>
            <a:r>
              <a:rPr lang="ja-JP" altLang="en-US" sz="1400" dirty="0" smtClean="0"/>
              <a:t/>
            </a:r>
            <a:br>
              <a:rPr lang="ja-JP" altLang="en-US" sz="1400" dirty="0" smtClean="0"/>
            </a:br>
            <a:endParaRPr lang="ja-JP" altLang="en-US" sz="1400" dirty="0" smtClean="0"/>
          </a:p>
          <a:p>
            <a:r>
              <a:rPr lang="ja-JP" altLang="en-US" sz="1400" dirty="0" smtClean="0"/>
              <a:t/>
            </a:r>
            <a:br>
              <a:rPr lang="ja-JP" altLang="en-US" sz="1400" dirty="0" smtClean="0"/>
            </a:br>
            <a:endParaRPr lang="ja-JP" altLang="en-US" sz="1400" dirty="0" smtClean="0"/>
          </a:p>
          <a:p>
            <a:endParaRPr lang="en-US" altLang="ja-JP" sz="1400" dirty="0" smtClean="0">
              <a:latin typeface="+mn-ea"/>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7113</TotalTime>
  <Words>228</Words>
  <Application>Microsoft Office PowerPoint</Application>
  <PresentationFormat>A4 210 x 297 mm</PresentationFormat>
  <Paragraphs>23</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新しいプレゼンテーション</vt:lpstr>
      <vt:lpstr>スライド 1</vt:lpstr>
    </vt:vector>
  </TitlesOfParts>
  <Company>admina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第回NSCセミナー</dc:title>
  <dc:creator>admina</dc:creator>
  <cp:lastModifiedBy>nagalabo</cp:lastModifiedBy>
  <cp:revision>376</cp:revision>
  <cp:lastPrinted>2013-02-04T08:27:08Z</cp:lastPrinted>
  <dcterms:created xsi:type="dcterms:W3CDTF">2007-04-12T08:17:59Z</dcterms:created>
  <dcterms:modified xsi:type="dcterms:W3CDTF">2019-01-28T06:05:28Z</dcterms:modified>
</cp:coreProperties>
</file>