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varScale="1">
        <p:scale>
          <a:sx n="105" d="100"/>
          <a:sy n="105" d="100"/>
        </p:scale>
        <p:origin x="426" y="11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2019/10/21</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a:t>
            </a:fld>
            <a:endParaRPr lang="ja-JP" altLang="en-US"/>
          </a:p>
        </p:txBody>
      </p:sp>
    </p:spTree>
    <p:extLst>
      <p:ext uri="{BB962C8B-B14F-4D97-AF65-F5344CB8AC3E}">
        <p14:creationId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br>
              <a:rPr lang="ja-JP" altLang="en-US"/>
            </a:br>
            <a:br>
              <a:rPr lang="ja-JP" altLang="en-US"/>
            </a:br>
            <a:br>
              <a:rPr lang="ja-JP" altLang="en-US"/>
            </a:br>
            <a:r>
              <a:rPr lang="ja-JP" altLang="en-US"/>
              <a:t>アブストラクト</a:t>
            </a:r>
            <a:r>
              <a:rPr lang="en-US" altLang="ja-JP"/>
              <a:t>:</a:t>
            </a:r>
            <a:br>
              <a:rPr lang="en-US" altLang="ja-JP"/>
            </a:br>
            <a:r>
              <a:rPr lang="ja-JP" altLang="en-US"/>
              <a:t>等高線法を用いた結晶のスパイラル成長の数理モデルを用いて、共回転対と呼ばれる、</a:t>
            </a:r>
            <a:br>
              <a:rPr lang="ja-JP" altLang="en-US"/>
            </a:br>
            <a:r>
              <a:rPr lang="ja-JP" altLang="en-US"/>
              <a:t>同じ回転方向を示すらせん転位の対による結晶表面の成長速度について考察する。</a:t>
            </a:r>
            <a:br>
              <a:rPr lang="ja-JP" altLang="en-US"/>
            </a:br>
            <a:br>
              <a:rPr lang="ja-JP" altLang="en-US"/>
            </a:br>
            <a:r>
              <a:rPr lang="en-US" altLang="ja-JP"/>
              <a:t>Burton-Cabrera-Frank</a:t>
            </a:r>
            <a:r>
              <a:rPr lang="ja-JP" altLang="en-US"/>
              <a:t>によると、対の距離がある臨界距離より遠い場合は</a:t>
            </a:r>
            <a:br>
              <a:rPr lang="ja-JP" altLang="en-US"/>
            </a:br>
            <a:r>
              <a:rPr lang="ja-JP" altLang="en-US"/>
              <a:t>単独のらせん転位による結晶表面の成長と見分けが付かないとされる。</a:t>
            </a:r>
            <a:br>
              <a:rPr lang="ja-JP" altLang="en-US"/>
            </a:br>
            <a:r>
              <a:rPr lang="ja-JP" altLang="en-US"/>
              <a:t>他方その臨界距離より近い場合は、対を限りなく近づけた時の成長速度が</a:t>
            </a:r>
            <a:br>
              <a:rPr lang="ja-JP" altLang="en-US"/>
            </a:br>
            <a:r>
              <a:rPr lang="ja-JP" altLang="en-US"/>
              <a:t>単独のらせん転位の</a:t>
            </a:r>
            <a:r>
              <a:rPr lang="en-US" altLang="ja-JP"/>
              <a:t>2</a:t>
            </a:r>
            <a:r>
              <a:rPr lang="ja-JP" altLang="en-US"/>
              <a:t>倍になるとされるが、その中間の距離において</a:t>
            </a:r>
            <a:br>
              <a:rPr lang="ja-JP" altLang="en-US"/>
            </a:br>
            <a:r>
              <a:rPr lang="ja-JP" altLang="en-US"/>
              <a:t>成長速度がどうなるかという評価式は与えられていない。</a:t>
            </a:r>
            <a:br>
              <a:rPr lang="ja-JP" altLang="en-US"/>
            </a:br>
            <a:br>
              <a:rPr lang="ja-JP" altLang="en-US"/>
            </a:br>
            <a:r>
              <a:rPr lang="ja-JP" altLang="en-US"/>
              <a:t>そこで上記の事実について数値計算実験を行った結果、臨界距離にずれがあることを発見した。</a:t>
            </a:r>
            <a:br>
              <a:rPr lang="ja-JP" altLang="en-US"/>
            </a:br>
            <a:r>
              <a:rPr lang="ja-JP" altLang="en-US"/>
              <a:t>そこで共回転対による成長速度の評価を行い、その観点から臨界距離の新しい定義とその数値を与え、</a:t>
            </a:r>
            <a:br>
              <a:rPr lang="ja-JP" altLang="en-US"/>
            </a:br>
            <a:r>
              <a:rPr lang="ja-JP" altLang="en-US"/>
              <a:t>これが数値計算実験の結果と非常に良く合うことを報告する。</a:t>
            </a:r>
            <a:br>
              <a:rPr lang="ja-JP" altLang="en-US"/>
            </a:br>
            <a:br>
              <a:rPr lang="ja-JP" altLang="en-US"/>
            </a:br>
            <a:r>
              <a:rPr lang="ja-JP" altLang="en-US"/>
              <a:t>評価と臨界距離の改善において重要な役割を果たしたのは単独のらせん転位により</a:t>
            </a:r>
            <a:br>
              <a:rPr lang="ja-JP" altLang="en-US"/>
            </a:br>
            <a:r>
              <a:rPr lang="ja-JP" altLang="en-US"/>
              <a:t>与えられるスパイラルステップの回転速度で、</a:t>
            </a:r>
            <a:r>
              <a:rPr lang="en-US" altLang="ja-JP"/>
              <a:t>Burton-Cabrera-Frank</a:t>
            </a:r>
            <a:r>
              <a:rPr lang="ja-JP" altLang="en-US"/>
              <a:t>はこれを</a:t>
            </a:r>
            <a:br>
              <a:rPr lang="ja-JP" altLang="en-US"/>
            </a:br>
            <a:r>
              <a:rPr lang="ja-JP" altLang="en-US"/>
              <a:t>アルキメデスのらせんによる近似から計算していた。この結果をより精度の良いものに</a:t>
            </a:r>
            <a:br>
              <a:rPr lang="ja-JP" altLang="en-US"/>
            </a:br>
            <a:r>
              <a:rPr lang="ja-JP" altLang="en-US"/>
              <a:t>改めることによりある程度の指標となる成長速度の評価式を得ることができた。</a:t>
            </a:r>
            <a:endParaRPr lang="en-US" altLang="ja-JP"/>
          </a:p>
          <a:p>
            <a:pPr eaLnBrk="1" hangingPunct="1">
              <a:spcBef>
                <a:spcPct val="0"/>
              </a:spcBef>
            </a:pPr>
            <a:br>
              <a:rPr lang="ja-JP" altLang="en-US"/>
            </a:br>
            <a:endParaRPr lang="ja-JP" altLang="en-US"/>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a:latin typeface="Arial" charset="0"/>
            </a:endParaRPr>
          </a:p>
        </p:txBody>
      </p:sp>
    </p:spTree>
    <p:extLst>
      <p:ext uri="{BB962C8B-B14F-4D97-AF65-F5344CB8AC3E}">
        <p14:creationId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492896" y="272480"/>
            <a:ext cx="2016869" cy="777136"/>
          </a:xfrm>
          <a:prstGeom prst="rect">
            <a:avLst/>
          </a:prstGeom>
          <a:noFill/>
          <a:ln w="9525">
            <a:noFill/>
            <a:miter lim="800000"/>
            <a:headEnd/>
            <a:tailEnd/>
          </a:ln>
        </p:spPr>
        <p:txBody>
          <a:bodyPr wrap="square">
            <a:spAutoFit/>
          </a:bodyPr>
          <a:lstStyle/>
          <a:p>
            <a:pPr algn="ctr">
              <a:defRPr/>
            </a:pPr>
            <a:r>
              <a:rPr lang="ja-JP" altLang="en-US" sz="2800" b="1" dirty="0">
                <a:solidFill>
                  <a:schemeClr val="accent2"/>
                </a:solidFill>
                <a:latin typeface="+mj-ea"/>
                <a:ea typeface="+mj-ea"/>
              </a:rPr>
              <a:t>第</a:t>
            </a:r>
            <a:r>
              <a:rPr lang="en-US" altLang="ja-JP" sz="2800" b="1" dirty="0">
                <a:solidFill>
                  <a:schemeClr val="accent2"/>
                </a:solidFill>
                <a:latin typeface="+mj-ea"/>
                <a:ea typeface="+mj-ea"/>
              </a:rPr>
              <a:t>102</a:t>
            </a:r>
            <a:r>
              <a:rPr lang="ja-JP" altLang="en-US" sz="2800" b="1" dirty="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a:solidFill>
                  <a:srgbClr val="FFC000"/>
                </a:solidFill>
                <a:effectLst>
                  <a:outerShdw blurRad="38100" dist="38100" dir="2700000" algn="tl">
                    <a:srgbClr val="000000">
                      <a:alpha val="43137"/>
                    </a:srgbClr>
                  </a:outerShdw>
                </a:effectLst>
                <a:latin typeface="+mj-ea"/>
                <a:ea typeface="+mj-ea"/>
              </a:rPr>
              <a:t>北大ＭＭＣセミナー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a:latin typeface="+mj-ea"/>
                <a:ea typeface="+mj-ea"/>
              </a:rPr>
              <a:t>連絡先： 北海道大学電子科学研究所</a:t>
            </a:r>
            <a:endParaRPr lang="en-US" altLang="ja-JP" dirty="0">
              <a:latin typeface="+mj-ea"/>
              <a:ea typeface="+mj-ea"/>
            </a:endParaRPr>
          </a:p>
          <a:p>
            <a:pPr>
              <a:defRPr/>
            </a:pPr>
            <a:r>
              <a:rPr lang="ja-JP" altLang="en-US" dirty="0">
                <a:latin typeface="+mj-ea"/>
                <a:ea typeface="+mj-ea"/>
              </a:rPr>
              <a:t>　　　　　　　　　 附属社会創造数学研究センター</a:t>
            </a:r>
            <a:endParaRPr lang="en-US" altLang="ja-JP" dirty="0">
              <a:latin typeface="+mj-ea"/>
              <a:ea typeface="+mj-ea"/>
            </a:endParaRPr>
          </a:p>
          <a:p>
            <a:pPr>
              <a:defRPr/>
            </a:pPr>
            <a:r>
              <a:rPr lang="ja-JP" altLang="en-US" dirty="0">
                <a:latin typeface="+mj-ea"/>
                <a:ea typeface="+mj-ea"/>
              </a:rPr>
              <a:t>　　　　　　　　　 人間数理研究分野</a:t>
            </a:r>
            <a:endParaRPr lang="en-US" altLang="ja-JP" dirty="0">
              <a:latin typeface="+mj-ea"/>
              <a:ea typeface="+mj-ea"/>
            </a:endParaRPr>
          </a:p>
          <a:p>
            <a:pPr algn="ctr">
              <a:tabLst>
                <a:tab pos="1257300" algn="l"/>
              </a:tabLst>
              <a:defRPr/>
            </a:pPr>
            <a:r>
              <a:rPr lang="ja-JP" altLang="en-US" dirty="0">
                <a:latin typeface="+mj-ea"/>
                <a:ea typeface="+mj-ea"/>
              </a:rPr>
              <a:t>長山　雅晴　　内線： </a:t>
            </a:r>
            <a:r>
              <a:rPr lang="en-US" altLang="ja-JP" dirty="0">
                <a:latin typeface="+mj-ea"/>
                <a:ea typeface="+mj-ea"/>
              </a:rPr>
              <a:t>3357</a:t>
            </a:r>
          </a:p>
          <a:p>
            <a:pPr algn="ctr">
              <a:defRPr/>
            </a:pPr>
            <a:r>
              <a:rPr lang="en-US" altLang="ja-JP" dirty="0">
                <a:latin typeface="+mj-ea"/>
                <a:ea typeface="+mj-ea"/>
              </a:rPr>
              <a:t> nagayama@es.hokudai.ac.jp</a:t>
            </a:r>
          </a:p>
          <a:p>
            <a:pPr>
              <a:defRPr/>
            </a:pPr>
            <a:r>
              <a:rPr lang="ja-JP" altLang="en-US" dirty="0">
                <a:latin typeface="+mj-ea"/>
                <a:ea typeface="+mj-ea"/>
              </a:rPr>
              <a:t>　　　　　　　　</a:t>
            </a:r>
            <a:endParaRPr lang="en-US" altLang="ja-JP" dirty="0">
              <a:latin typeface="+mj-ea"/>
              <a:ea typeface="+mj-ea"/>
            </a:endParaRPr>
          </a:p>
        </p:txBody>
      </p:sp>
      <p:sp>
        <p:nvSpPr>
          <p:cNvPr id="15" name="テキスト ボックス 14"/>
          <p:cNvSpPr txBox="1"/>
          <p:nvPr/>
        </p:nvSpPr>
        <p:spPr>
          <a:xfrm>
            <a:off x="332656" y="2245188"/>
            <a:ext cx="6192688" cy="3323987"/>
          </a:xfrm>
          <a:prstGeom prst="rect">
            <a:avLst/>
          </a:prstGeom>
          <a:noFill/>
        </p:spPr>
        <p:txBody>
          <a:bodyPr wrap="square">
            <a:spAutoFit/>
          </a:bodyPr>
          <a:lstStyle/>
          <a:p>
            <a:pPr>
              <a:lnSpc>
                <a:spcPct val="150000"/>
              </a:lnSpc>
              <a:defRPr/>
            </a:pPr>
            <a:r>
              <a:rPr lang="en-US" altLang="ja-JP" sz="1400" b="1" dirty="0">
                <a:latin typeface="+mn-lt"/>
                <a:ea typeface="+mn-ea"/>
              </a:rPr>
              <a:t>Date:</a:t>
            </a:r>
            <a:r>
              <a:rPr lang="ja-JP" altLang="en-US" sz="1400" dirty="0">
                <a:latin typeface="+mn-lt"/>
                <a:ea typeface="+mn-ea"/>
              </a:rPr>
              <a:t> </a:t>
            </a:r>
            <a:r>
              <a:rPr lang="en-US" altLang="ja-JP" sz="1400" dirty="0">
                <a:latin typeface="+mn-lt"/>
                <a:ea typeface="+mn-ea"/>
              </a:rPr>
              <a:t>2019</a:t>
            </a:r>
            <a:r>
              <a:rPr lang="ja-JP" altLang="en-US" sz="1400" dirty="0">
                <a:latin typeface="+mn-lt"/>
                <a:ea typeface="+mn-ea"/>
              </a:rPr>
              <a:t>年</a:t>
            </a:r>
            <a:r>
              <a:rPr lang="en-US" altLang="ja-JP" sz="1400" dirty="0">
                <a:latin typeface="+mn-lt"/>
                <a:ea typeface="+mn-ea"/>
              </a:rPr>
              <a:t>11</a:t>
            </a:r>
            <a:r>
              <a:rPr lang="ja-JP" altLang="en-US" sz="1400" dirty="0">
                <a:latin typeface="+mn-lt"/>
                <a:ea typeface="+mn-ea"/>
              </a:rPr>
              <a:t>月</a:t>
            </a:r>
            <a:r>
              <a:rPr lang="en-US" altLang="ja-JP" sz="1400" dirty="0">
                <a:latin typeface="+mn-lt"/>
                <a:ea typeface="+mn-ea"/>
              </a:rPr>
              <a:t>1</a:t>
            </a:r>
            <a:r>
              <a:rPr lang="ja-JP" altLang="en-US" sz="1400" dirty="0">
                <a:latin typeface="+mn-lt"/>
                <a:ea typeface="+mn-ea"/>
              </a:rPr>
              <a:t>日（金）</a:t>
            </a:r>
            <a:r>
              <a:rPr lang="ja-JP" altLang="en-US" sz="1400" dirty="0">
                <a:solidFill>
                  <a:srgbClr val="FF0000"/>
                </a:solidFill>
                <a:latin typeface="+mn-lt"/>
                <a:ea typeface="+mn-ea"/>
              </a:rPr>
              <a:t> </a:t>
            </a:r>
            <a:r>
              <a:rPr lang="en-US" altLang="ja-JP" sz="1400" dirty="0">
                <a:solidFill>
                  <a:srgbClr val="FF0000"/>
                </a:solidFill>
                <a:latin typeface="+mn-lt"/>
                <a:ea typeface="+mn-ea"/>
              </a:rPr>
              <a:t>10</a:t>
            </a:r>
            <a:r>
              <a:rPr lang="ja-JP" altLang="en-US" sz="1400" dirty="0">
                <a:solidFill>
                  <a:srgbClr val="FF0000"/>
                </a:solidFill>
                <a:latin typeface="+mn-lt"/>
                <a:ea typeface="+mn-ea"/>
              </a:rPr>
              <a:t>：</a:t>
            </a:r>
            <a:r>
              <a:rPr lang="en-US" altLang="ja-JP" sz="1400" dirty="0">
                <a:solidFill>
                  <a:srgbClr val="FF0000"/>
                </a:solidFill>
                <a:latin typeface="+mn-lt"/>
                <a:ea typeface="+mn-ea"/>
              </a:rPr>
              <a:t>30</a:t>
            </a:r>
            <a:r>
              <a:rPr lang="ja-JP" altLang="en-US" sz="1400" dirty="0">
                <a:solidFill>
                  <a:srgbClr val="FF0000"/>
                </a:solidFill>
                <a:latin typeface="+mn-lt"/>
                <a:ea typeface="+mn-ea"/>
              </a:rPr>
              <a:t>～</a:t>
            </a:r>
            <a:r>
              <a:rPr lang="en-US" altLang="ja-JP" sz="1400" dirty="0">
                <a:solidFill>
                  <a:srgbClr val="FF0000"/>
                </a:solidFill>
                <a:latin typeface="+mn-lt"/>
                <a:ea typeface="+mn-ea"/>
              </a:rPr>
              <a:t>11</a:t>
            </a:r>
            <a:r>
              <a:rPr lang="ja-JP" altLang="en-US" sz="1400" dirty="0">
                <a:solidFill>
                  <a:srgbClr val="FF0000"/>
                </a:solidFill>
                <a:latin typeface="+mn-lt"/>
                <a:ea typeface="+mn-ea"/>
              </a:rPr>
              <a:t>：</a:t>
            </a:r>
            <a:r>
              <a:rPr lang="en-US" altLang="ja-JP" sz="1400" dirty="0">
                <a:solidFill>
                  <a:srgbClr val="FF0000"/>
                </a:solidFill>
                <a:latin typeface="+mn-lt"/>
                <a:ea typeface="+mn-ea"/>
              </a:rPr>
              <a:t>30</a:t>
            </a:r>
            <a:r>
              <a:rPr lang="ja-JP" altLang="en-US" sz="1400" dirty="0">
                <a:solidFill>
                  <a:srgbClr val="FF0000"/>
                </a:solidFill>
                <a:latin typeface="+mn-lt"/>
                <a:ea typeface="+mn-ea"/>
              </a:rPr>
              <a:t>　</a:t>
            </a:r>
            <a:endParaRPr lang="en-US" altLang="ja-JP" sz="1400" dirty="0">
              <a:solidFill>
                <a:srgbClr val="FF0000"/>
              </a:solidFill>
              <a:latin typeface="+mn-lt"/>
              <a:ea typeface="+mn-ea"/>
            </a:endParaRPr>
          </a:p>
          <a:p>
            <a:pPr>
              <a:lnSpc>
                <a:spcPct val="150000"/>
              </a:lnSpc>
              <a:defRPr/>
            </a:pPr>
            <a:r>
              <a:rPr lang="ja-JP" altLang="en-US" sz="1400" dirty="0">
                <a:solidFill>
                  <a:srgbClr val="FF0000"/>
                </a:solidFill>
                <a:latin typeface="+mn-lt"/>
                <a:ea typeface="+mn-ea"/>
              </a:rPr>
              <a:t>　　　　　　　　　　　　　　　　　　</a:t>
            </a:r>
            <a:r>
              <a:rPr lang="en-US" altLang="ja-JP" dirty="0">
                <a:solidFill>
                  <a:srgbClr val="FF0000"/>
                </a:solidFill>
                <a:latin typeface="+mn-lt"/>
                <a:ea typeface="+mn-ea"/>
              </a:rPr>
              <a:t>※</a:t>
            </a:r>
            <a:r>
              <a:rPr lang="ja-JP" altLang="en-US" dirty="0">
                <a:solidFill>
                  <a:srgbClr val="FF0000"/>
                </a:solidFill>
                <a:latin typeface="+mn-lt"/>
                <a:ea typeface="+mn-ea"/>
              </a:rPr>
              <a:t>通常と開催時刻が異なります。</a:t>
            </a:r>
            <a:endParaRPr lang="en-US" altLang="ja-JP" dirty="0">
              <a:solidFill>
                <a:srgbClr val="FF0000"/>
              </a:solidFill>
              <a:latin typeface="+mn-lt"/>
              <a:ea typeface="+mn-ea"/>
            </a:endParaRPr>
          </a:p>
          <a:p>
            <a:pPr>
              <a:lnSpc>
                <a:spcPct val="150000"/>
              </a:lnSpc>
              <a:defRPr/>
            </a:pPr>
            <a:r>
              <a:rPr lang="en-US" altLang="ja-JP" sz="1400" b="1" dirty="0">
                <a:latin typeface="+mn-lt"/>
                <a:ea typeface="+mn-ea"/>
              </a:rPr>
              <a:t>Speaker:</a:t>
            </a:r>
            <a:r>
              <a:rPr lang="ja-JP" altLang="en-US" sz="1400" dirty="0">
                <a:latin typeface="+mn-lt"/>
              </a:rPr>
              <a:t>杉谷宜紀（</a:t>
            </a:r>
            <a:r>
              <a:rPr lang="zh-CN" altLang="en-US" sz="1400" dirty="0">
                <a:latin typeface="+mn-lt"/>
              </a:rPr>
              <a:t>東北大学材料科学高等研究所</a:t>
            </a:r>
            <a:r>
              <a:rPr lang="ja-JP" altLang="en-US" sz="1400" dirty="0">
                <a:latin typeface="+mn-lt"/>
              </a:rPr>
              <a:t>）</a:t>
            </a:r>
            <a:endParaRPr lang="en-US" altLang="ja-JP" sz="1400" dirty="0">
              <a:latin typeface="+mn-lt"/>
            </a:endParaRPr>
          </a:p>
          <a:p>
            <a:pPr>
              <a:lnSpc>
                <a:spcPct val="150000"/>
              </a:lnSpc>
              <a:defRPr/>
            </a:pPr>
            <a:r>
              <a:rPr lang="en-US" altLang="ja-JP" sz="1400" dirty="0">
                <a:latin typeface="+mn-lt"/>
              </a:rPr>
              <a:t>                </a:t>
            </a:r>
            <a:r>
              <a:rPr lang="en-US" altLang="ja-JP" sz="1400" dirty="0" err="1">
                <a:latin typeface="+mn-lt"/>
              </a:rPr>
              <a:t>Yoshiki</a:t>
            </a:r>
            <a:r>
              <a:rPr lang="en-US" altLang="ja-JP" sz="1400" dirty="0">
                <a:latin typeface="+mn-lt"/>
              </a:rPr>
              <a:t> </a:t>
            </a:r>
            <a:r>
              <a:rPr lang="en-US" altLang="ja-JP" sz="1400" dirty="0" err="1">
                <a:latin typeface="+mn-lt"/>
              </a:rPr>
              <a:t>Sugitani</a:t>
            </a:r>
            <a:r>
              <a:rPr lang="ja-JP" altLang="en-US" sz="1400" dirty="0">
                <a:latin typeface="+mn-lt"/>
              </a:rPr>
              <a:t> </a:t>
            </a:r>
            <a:endParaRPr lang="en-US" altLang="ja-JP" sz="1400" dirty="0">
              <a:latin typeface="+mn-lt"/>
            </a:endParaRPr>
          </a:p>
          <a:p>
            <a:pPr>
              <a:lnSpc>
                <a:spcPct val="150000"/>
              </a:lnSpc>
              <a:defRPr/>
            </a:pPr>
            <a:r>
              <a:rPr lang="en-US" altLang="ja-JP" sz="1400" dirty="0">
                <a:latin typeface="+mn-lt"/>
              </a:rPr>
              <a:t>               (Advanced Institute for Materials Research Tohoku University)</a:t>
            </a:r>
            <a:endParaRPr lang="zh-CN" altLang="en-US" sz="1400" dirty="0">
              <a:latin typeface="+mn-lt"/>
            </a:endParaRPr>
          </a:p>
          <a:p>
            <a:pPr>
              <a:lnSpc>
                <a:spcPct val="150000"/>
              </a:lnSpc>
              <a:defRPr/>
            </a:pPr>
            <a:r>
              <a:rPr lang="en-US" altLang="ja-JP" sz="1400" b="1" dirty="0">
                <a:latin typeface="+mn-lt"/>
                <a:ea typeface="+mn-ea"/>
              </a:rPr>
              <a:t>Place:</a:t>
            </a:r>
            <a:r>
              <a:rPr lang="en-US" altLang="ja-JP" sz="1400" dirty="0">
                <a:latin typeface="+mn-lt"/>
                <a:ea typeface="+mn-ea"/>
              </a:rPr>
              <a:t> </a:t>
            </a:r>
            <a:r>
              <a:rPr lang="ja-JP" altLang="en-US" sz="1400" dirty="0">
                <a:latin typeface="+mn-lt"/>
                <a:ea typeface="+mn-ea"/>
              </a:rPr>
              <a:t>電子科学研究所　中央キャンパス総合研究棟</a:t>
            </a:r>
            <a:r>
              <a:rPr lang="en-US" altLang="ja-JP" sz="1400" dirty="0">
                <a:latin typeface="+mn-lt"/>
                <a:ea typeface="+mn-ea"/>
              </a:rPr>
              <a:t>2</a:t>
            </a:r>
            <a:r>
              <a:rPr lang="ja-JP" altLang="en-US" sz="1400" dirty="0">
                <a:latin typeface="+mn-lt"/>
                <a:ea typeface="+mn-ea"/>
              </a:rPr>
              <a:t>号館</a:t>
            </a:r>
            <a:endParaRPr lang="en-US" altLang="ja-JP" sz="1400" dirty="0">
              <a:latin typeface="+mn-lt"/>
              <a:ea typeface="+mn-ea"/>
            </a:endParaRPr>
          </a:p>
          <a:p>
            <a:pPr>
              <a:lnSpc>
                <a:spcPct val="150000"/>
              </a:lnSpc>
              <a:defRPr/>
            </a:pPr>
            <a:r>
              <a:rPr lang="en-US" altLang="ja-JP" sz="1400" dirty="0">
                <a:latin typeface="+mn-lt"/>
                <a:ea typeface="+mn-ea"/>
              </a:rPr>
              <a:t>                                   5F</a:t>
            </a:r>
            <a:r>
              <a:rPr lang="ja-JP" altLang="en-US" sz="1400" dirty="0">
                <a:latin typeface="+mn-lt"/>
                <a:ea typeface="+mn-ea"/>
              </a:rPr>
              <a:t>北側講義室（北</a:t>
            </a:r>
            <a:r>
              <a:rPr lang="en-US" altLang="ja-JP" sz="1400" dirty="0">
                <a:latin typeface="+mn-lt"/>
                <a:ea typeface="+mn-ea"/>
              </a:rPr>
              <a:t>12</a:t>
            </a:r>
            <a:r>
              <a:rPr lang="ja-JP" altLang="en-US" sz="1400" dirty="0">
                <a:latin typeface="+mn-lt"/>
                <a:ea typeface="+mn-ea"/>
              </a:rPr>
              <a:t>条西</a:t>
            </a:r>
            <a:r>
              <a:rPr lang="en-US" altLang="ja-JP" sz="1400" dirty="0">
                <a:latin typeface="+mn-lt"/>
                <a:ea typeface="+mn-ea"/>
              </a:rPr>
              <a:t>7</a:t>
            </a:r>
            <a:r>
              <a:rPr lang="ja-JP" altLang="en-US" sz="1400" dirty="0">
                <a:latin typeface="+mn-lt"/>
                <a:ea typeface="+mn-ea"/>
              </a:rPr>
              <a:t>丁目）</a:t>
            </a:r>
            <a:endParaRPr lang="en-US" altLang="ja-JP" sz="1400" dirty="0">
              <a:latin typeface="+mn-lt"/>
              <a:ea typeface="+mn-ea"/>
            </a:endParaRPr>
          </a:p>
          <a:p>
            <a:pPr>
              <a:lnSpc>
                <a:spcPct val="150000"/>
              </a:lnSpc>
              <a:defRPr/>
            </a:pPr>
            <a:endParaRPr lang="en-US" altLang="ja-JP" sz="1400" dirty="0">
              <a:latin typeface="+mn-lt"/>
              <a:ea typeface="+mn-ea"/>
            </a:endParaRPr>
          </a:p>
          <a:p>
            <a:r>
              <a:rPr lang="en-US" altLang="ja-JP" sz="1400" b="1" dirty="0">
                <a:latin typeface="+mn-lt"/>
                <a:ea typeface="+mn-ea"/>
              </a:rPr>
              <a:t>Title: </a:t>
            </a:r>
            <a:r>
              <a:rPr lang="ja-JP" altLang="en-US" sz="1400" dirty="0">
                <a:latin typeface="+mn-lt"/>
              </a:rPr>
              <a:t>偏った臨床データに対する深層学習と</a:t>
            </a:r>
            <a:r>
              <a:rPr lang="en-US" altLang="ja-JP" sz="1400" dirty="0">
                <a:latin typeface="+mn-lt"/>
              </a:rPr>
              <a:t>AI</a:t>
            </a:r>
            <a:r>
              <a:rPr lang="ja-JP" altLang="en-US" sz="1400" dirty="0">
                <a:latin typeface="+mn-lt"/>
              </a:rPr>
              <a:t>による透析管理システムの紹介</a:t>
            </a:r>
            <a:endParaRPr lang="en-US" altLang="ja-JP" sz="1400" dirty="0">
              <a:latin typeface="+mn-lt"/>
            </a:endParaRPr>
          </a:p>
          <a:p>
            <a:r>
              <a:rPr lang="ja-JP" altLang="en-US" sz="1400" dirty="0">
                <a:latin typeface="+mn-lt"/>
              </a:rPr>
              <a:t>　　　　</a:t>
            </a:r>
            <a:r>
              <a:rPr lang="en-US" altLang="ja-JP" sz="1400" dirty="0">
                <a:latin typeface="+mn-lt"/>
              </a:rPr>
              <a:t>Deep learning for imbalanced datasets and development of</a:t>
            </a:r>
          </a:p>
          <a:p>
            <a:r>
              <a:rPr lang="ja-JP" altLang="en-US" sz="1400" dirty="0">
                <a:latin typeface="+mn-lt"/>
              </a:rPr>
              <a:t>　　　 </a:t>
            </a:r>
            <a:r>
              <a:rPr lang="en-US" altLang="ja-JP" sz="1400" dirty="0">
                <a:latin typeface="+mn-lt"/>
              </a:rPr>
              <a:t> AI-support anemia control system </a:t>
            </a:r>
            <a:endParaRPr lang="en-US" altLang="ja-JP" sz="1400" dirty="0">
              <a:latin typeface="+mn-lt"/>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978" y="5614675"/>
            <a:ext cx="6336704" cy="2246769"/>
          </a:xfrm>
          <a:prstGeom prst="rect">
            <a:avLst/>
          </a:prstGeom>
          <a:noFill/>
        </p:spPr>
        <p:txBody>
          <a:bodyPr wrap="square">
            <a:spAutoFit/>
          </a:bodyPr>
          <a:lstStyle/>
          <a:p>
            <a:r>
              <a:rPr lang="en-US" altLang="ja-JP" sz="1400" dirty="0">
                <a:latin typeface="+mn-ea"/>
                <a:ea typeface="+mn-ea"/>
              </a:rPr>
              <a:t>Abstract: </a:t>
            </a:r>
            <a:r>
              <a:rPr lang="ja-JP" altLang="en-US" sz="1400" dirty="0"/>
              <a:t>本講演では</a:t>
            </a:r>
            <a:r>
              <a:rPr lang="en-US" altLang="ja-JP" sz="1400" dirty="0"/>
              <a:t>JST-CREST</a:t>
            </a:r>
            <a:r>
              <a:rPr lang="ja-JP" altLang="en-US" sz="1400" dirty="0"/>
              <a:t>のテーマに基づく研究の中で開発した機械学習による人工透析投薬管理システムを紹介する。</a:t>
            </a:r>
            <a:br>
              <a:rPr lang="ja-JP" altLang="en-US" sz="1400" dirty="0"/>
            </a:br>
            <a:r>
              <a:rPr lang="ja-JP" altLang="en-US" sz="1400" dirty="0"/>
              <a:t>ビッグデータと深層学習による社会が実現しつつある現代であるが、日本の医療分野では依然として入手可能な臨床データが制限される場合が多い。</a:t>
            </a:r>
            <a:br>
              <a:rPr lang="ja-JP" altLang="en-US" sz="1400" dirty="0"/>
            </a:br>
            <a:r>
              <a:rPr lang="ja-JP" altLang="en-US" sz="1400" dirty="0"/>
              <a:t>開発にあたって課題となった、分類問題における偏りの大きな教師データに対するいくつかの効率的な学習方法についても報告する。</a:t>
            </a:r>
            <a:br>
              <a:rPr lang="ja-JP" altLang="en-US" sz="1400" dirty="0"/>
            </a:br>
            <a:endParaRPr lang="ja-JP" altLang="en-US" sz="1400" dirty="0"/>
          </a:p>
          <a:p>
            <a:br>
              <a:rPr lang="ja-JP" altLang="en-US" sz="1400" dirty="0"/>
            </a:br>
            <a:endParaRPr lang="ja-JP" altLang="en-US" sz="1400" dirty="0"/>
          </a:p>
          <a:p>
            <a:endParaRPr lang="en-US" altLang="ja-JP" sz="1400" dirty="0">
              <a:latin typeface="+mn-ea"/>
              <a:ea typeface="+mn-ea"/>
            </a:endParaRPr>
          </a:p>
        </p:txBody>
      </p:sp>
    </p:spTree>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7200</TotalTime>
  <Words>66</Words>
  <Application>Microsoft Office PowerPoint</Application>
  <PresentationFormat>A4 210 x 297 mm</PresentationFormat>
  <Paragraphs>25</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新しいプレゼンテーション</vt:lpstr>
      <vt:lpstr>PowerPoint プレゼンテーション</vt:lpstr>
    </vt:vector>
  </TitlesOfParts>
  <Company>admina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ゆかり 富澤</cp:lastModifiedBy>
  <cp:revision>391</cp:revision>
  <cp:lastPrinted>2019-10-21T04:31:36Z</cp:lastPrinted>
  <dcterms:created xsi:type="dcterms:W3CDTF">2007-04-12T08:17:59Z</dcterms:created>
  <dcterms:modified xsi:type="dcterms:W3CDTF">2019-10-21T05:01:39Z</dcterms:modified>
</cp:coreProperties>
</file>