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varScale="1">
        <p:scale>
          <a:sx n="82" d="100"/>
          <a:sy n="82" d="100"/>
        </p:scale>
        <p:origin x="918" y="60"/>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2125"/>
          </a:xfrm>
          <a:prstGeom prst="rect">
            <a:avLst/>
          </a:prstGeom>
        </p:spPr>
        <p:txBody>
          <a:bodyPr vert="horz" lIns="87527" tIns="43762" rIns="87527" bIns="43762"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1"/>
            <a:ext cx="2919412" cy="492125"/>
          </a:xfrm>
          <a:prstGeom prst="rect">
            <a:avLst/>
          </a:prstGeom>
        </p:spPr>
        <p:txBody>
          <a:bodyPr vert="horz" wrap="square" lIns="87527" tIns="43762" rIns="87527" bIns="43762"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2018/4/12</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27" tIns="43762" rIns="87527" bIns="43762" rtlCol="0" anchor="ctr"/>
          <a:lstStyle/>
          <a:p>
            <a:pPr lvl="0"/>
            <a:endParaRPr lang="ja-JP" altLang="en-US" noProof="0"/>
          </a:p>
        </p:txBody>
      </p:sp>
      <p:sp>
        <p:nvSpPr>
          <p:cNvPr id="5" name="ノート プレースホルダ 4"/>
          <p:cNvSpPr>
            <a:spLocks noGrp="1"/>
          </p:cNvSpPr>
          <p:nvPr>
            <p:ph type="body" sz="quarter" idx="3"/>
          </p:nvPr>
        </p:nvSpPr>
        <p:spPr>
          <a:xfrm>
            <a:off x="673101" y="4686300"/>
            <a:ext cx="5389563" cy="4438650"/>
          </a:xfrm>
          <a:prstGeom prst="rect">
            <a:avLst/>
          </a:prstGeom>
        </p:spPr>
        <p:txBody>
          <a:bodyPr vert="horz" lIns="87527" tIns="43762" rIns="87527" bIns="4376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2601"/>
            <a:ext cx="2919413" cy="492125"/>
          </a:xfrm>
          <a:prstGeom prst="rect">
            <a:avLst/>
          </a:prstGeom>
        </p:spPr>
        <p:txBody>
          <a:bodyPr vert="horz" lIns="87527" tIns="43762" rIns="87527" bIns="43762"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1"/>
            <a:ext cx="2919412" cy="492125"/>
          </a:xfrm>
          <a:prstGeom prst="rect">
            <a:avLst/>
          </a:prstGeom>
        </p:spPr>
        <p:txBody>
          <a:bodyPr vert="horz" wrap="square" lIns="87527" tIns="43762" rIns="87527" bIns="43762"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a:t>
            </a:fld>
            <a:endParaRPr lang="ja-JP" altLang="en-US"/>
          </a:p>
        </p:txBody>
      </p:sp>
    </p:spTree>
    <p:extLst>
      <p:ext uri="{BB962C8B-B14F-4D97-AF65-F5344CB8AC3E}">
        <p14:creationId xmlns:p14="http://schemas.microsoft.com/office/powerpoint/2010/main"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br>
              <a:rPr lang="ja-JP" altLang="en-US"/>
            </a:br>
            <a:br>
              <a:rPr lang="ja-JP" altLang="en-US"/>
            </a:br>
            <a:br>
              <a:rPr lang="ja-JP" altLang="en-US"/>
            </a:br>
            <a:r>
              <a:rPr lang="ja-JP" altLang="en-US"/>
              <a:t>アブストラクト</a:t>
            </a:r>
            <a:r>
              <a:rPr lang="en-US" altLang="ja-JP"/>
              <a:t>:</a:t>
            </a:r>
            <a:br>
              <a:rPr lang="en-US" altLang="ja-JP"/>
            </a:br>
            <a:r>
              <a:rPr lang="ja-JP" altLang="en-US"/>
              <a:t>等高線法を用いた結晶のスパイラル成長の数理モデルを用いて、共回転対と呼ばれる、</a:t>
            </a:r>
            <a:br>
              <a:rPr lang="ja-JP" altLang="en-US"/>
            </a:br>
            <a:r>
              <a:rPr lang="ja-JP" altLang="en-US"/>
              <a:t>同じ回転方向を示すらせん転位の対による結晶表面の成長速度について考察する。</a:t>
            </a:r>
            <a:br>
              <a:rPr lang="ja-JP" altLang="en-US"/>
            </a:br>
            <a:br>
              <a:rPr lang="ja-JP" altLang="en-US"/>
            </a:br>
            <a:r>
              <a:rPr lang="en-US" altLang="ja-JP"/>
              <a:t>Burton-Cabrera-Frank</a:t>
            </a:r>
            <a:r>
              <a:rPr lang="ja-JP" altLang="en-US"/>
              <a:t>によると、対の距離がある臨界距離より遠い場合は</a:t>
            </a:r>
            <a:br>
              <a:rPr lang="ja-JP" altLang="en-US"/>
            </a:br>
            <a:r>
              <a:rPr lang="ja-JP" altLang="en-US"/>
              <a:t>単独のらせん転位による結晶表面の成長と見分けが付かないとされる。</a:t>
            </a:r>
            <a:br>
              <a:rPr lang="ja-JP" altLang="en-US"/>
            </a:br>
            <a:r>
              <a:rPr lang="ja-JP" altLang="en-US"/>
              <a:t>他方その臨界距離より近い場合は、対を限りなく近づけた時の成長速度が</a:t>
            </a:r>
            <a:br>
              <a:rPr lang="ja-JP" altLang="en-US"/>
            </a:br>
            <a:r>
              <a:rPr lang="ja-JP" altLang="en-US"/>
              <a:t>単独のらせん転位の</a:t>
            </a:r>
            <a:r>
              <a:rPr lang="en-US" altLang="ja-JP"/>
              <a:t>2</a:t>
            </a:r>
            <a:r>
              <a:rPr lang="ja-JP" altLang="en-US"/>
              <a:t>倍になるとされるが、その中間の距離において</a:t>
            </a:r>
            <a:br>
              <a:rPr lang="ja-JP" altLang="en-US"/>
            </a:br>
            <a:r>
              <a:rPr lang="ja-JP" altLang="en-US"/>
              <a:t>成長速度がどうなるかという評価式は与えられていない。</a:t>
            </a:r>
            <a:br>
              <a:rPr lang="ja-JP" altLang="en-US"/>
            </a:br>
            <a:br>
              <a:rPr lang="ja-JP" altLang="en-US"/>
            </a:br>
            <a:r>
              <a:rPr lang="ja-JP" altLang="en-US"/>
              <a:t>そこで上記の事実について数値計算実験を行った結果、臨界距離にずれがあることを発見した。</a:t>
            </a:r>
            <a:br>
              <a:rPr lang="ja-JP" altLang="en-US"/>
            </a:br>
            <a:r>
              <a:rPr lang="ja-JP" altLang="en-US"/>
              <a:t>そこで共回転対による成長速度の評価を行い、その観点から臨界距離の新しい定義とその数値を与え、</a:t>
            </a:r>
            <a:br>
              <a:rPr lang="ja-JP" altLang="en-US"/>
            </a:br>
            <a:r>
              <a:rPr lang="ja-JP" altLang="en-US"/>
              <a:t>これが数値計算実験の結果と非常に良く合うことを報告する。</a:t>
            </a:r>
            <a:br>
              <a:rPr lang="ja-JP" altLang="en-US"/>
            </a:br>
            <a:br>
              <a:rPr lang="ja-JP" altLang="en-US"/>
            </a:br>
            <a:r>
              <a:rPr lang="ja-JP" altLang="en-US"/>
              <a:t>評価と臨界距離の改善において重要な役割を果たしたのは単独のらせん転位により</a:t>
            </a:r>
            <a:br>
              <a:rPr lang="ja-JP" altLang="en-US"/>
            </a:br>
            <a:r>
              <a:rPr lang="ja-JP" altLang="en-US"/>
              <a:t>与えられるスパイラルステップの回転速度で、</a:t>
            </a:r>
            <a:r>
              <a:rPr lang="en-US" altLang="ja-JP"/>
              <a:t>Burton-Cabrera-Frank</a:t>
            </a:r>
            <a:r>
              <a:rPr lang="ja-JP" altLang="en-US"/>
              <a:t>はこれを</a:t>
            </a:r>
            <a:br>
              <a:rPr lang="ja-JP" altLang="en-US"/>
            </a:br>
            <a:r>
              <a:rPr lang="ja-JP" altLang="en-US"/>
              <a:t>アルキメデスのらせんによる近似から計算していた。この結果をより精度の良いものに</a:t>
            </a:r>
            <a:br>
              <a:rPr lang="ja-JP" altLang="en-US"/>
            </a:br>
            <a:r>
              <a:rPr lang="ja-JP" altLang="en-US"/>
              <a:t>改めることによりある程度の指標となる成長速度の評価式を得ることができた。</a:t>
            </a:r>
            <a:endParaRPr lang="en-US" altLang="ja-JP"/>
          </a:p>
          <a:p>
            <a:pPr eaLnBrk="1" hangingPunct="1">
              <a:spcBef>
                <a:spcPct val="0"/>
              </a:spcBef>
            </a:pPr>
            <a:br>
              <a:rPr lang="ja-JP" altLang="en-US"/>
            </a:br>
            <a:endParaRPr lang="ja-JP" altLang="en-US"/>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a:latin typeface="Arial" charset="0"/>
            </a:endParaRPr>
          </a:p>
        </p:txBody>
      </p:sp>
    </p:spTree>
    <p:extLst>
      <p:ext uri="{BB962C8B-B14F-4D97-AF65-F5344CB8AC3E}">
        <p14:creationId xmlns:p14="http://schemas.microsoft.com/office/powerpoint/2010/main"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a:solidFill>
                  <a:schemeClr val="accent2"/>
                </a:solidFill>
                <a:latin typeface="+mj-ea"/>
                <a:ea typeface="+mj-ea"/>
              </a:rPr>
              <a:t>第</a:t>
            </a:r>
            <a:r>
              <a:rPr lang="en-US" altLang="ja-JP" sz="2800" b="1" dirty="0">
                <a:solidFill>
                  <a:schemeClr val="accent2"/>
                </a:solidFill>
                <a:latin typeface="+mj-ea"/>
                <a:ea typeface="+mj-ea"/>
              </a:rPr>
              <a:t>82</a:t>
            </a:r>
            <a:r>
              <a:rPr lang="ja-JP" altLang="en-US" sz="2800" b="1" dirty="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a:solidFill>
                  <a:srgbClr val="FFC000"/>
                </a:solidFill>
                <a:effectLst>
                  <a:outerShdw blurRad="38100" dist="38100" dir="2700000" algn="tl">
                    <a:srgbClr val="000000">
                      <a:alpha val="43137"/>
                    </a:srgbClr>
                  </a:outerShdw>
                </a:effectLst>
                <a:latin typeface="+mj-ea"/>
                <a:ea typeface="+mj-ea"/>
              </a:rPr>
              <a:t>北大ＭＭＣセミナー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a:latin typeface="+mj-ea"/>
                <a:ea typeface="+mj-ea"/>
              </a:rPr>
              <a:t>連絡先： 北海道大学電子科学研究所</a:t>
            </a:r>
            <a:endParaRPr lang="en-US" altLang="ja-JP" dirty="0">
              <a:latin typeface="+mj-ea"/>
              <a:ea typeface="+mj-ea"/>
            </a:endParaRPr>
          </a:p>
          <a:p>
            <a:pPr>
              <a:defRPr/>
            </a:pPr>
            <a:r>
              <a:rPr lang="ja-JP" altLang="en-US" dirty="0">
                <a:latin typeface="+mj-ea"/>
                <a:ea typeface="+mj-ea"/>
              </a:rPr>
              <a:t>　　　　　　　　　 附属社会創造数学研究センター</a:t>
            </a:r>
            <a:endParaRPr lang="en-US" altLang="ja-JP" dirty="0">
              <a:latin typeface="+mj-ea"/>
              <a:ea typeface="+mj-ea"/>
            </a:endParaRPr>
          </a:p>
          <a:p>
            <a:pPr>
              <a:defRPr/>
            </a:pPr>
            <a:r>
              <a:rPr lang="ja-JP" altLang="en-US" dirty="0">
                <a:latin typeface="+mj-ea"/>
                <a:ea typeface="+mj-ea"/>
              </a:rPr>
              <a:t>　　　　　　　　　 人間数理研究分野</a:t>
            </a:r>
            <a:endParaRPr lang="en-US" altLang="ja-JP" dirty="0">
              <a:latin typeface="+mj-ea"/>
              <a:ea typeface="+mj-ea"/>
            </a:endParaRPr>
          </a:p>
          <a:p>
            <a:pPr algn="ctr">
              <a:tabLst>
                <a:tab pos="1257300" algn="l"/>
              </a:tabLst>
              <a:defRPr/>
            </a:pPr>
            <a:r>
              <a:rPr lang="ja-JP" altLang="en-US" dirty="0">
                <a:latin typeface="+mj-ea"/>
                <a:ea typeface="+mj-ea"/>
              </a:rPr>
              <a:t>長山　雅晴　　内線： </a:t>
            </a:r>
            <a:r>
              <a:rPr lang="en-US" altLang="ja-JP" dirty="0">
                <a:latin typeface="+mj-ea"/>
                <a:ea typeface="+mj-ea"/>
              </a:rPr>
              <a:t>3357</a:t>
            </a:r>
          </a:p>
          <a:p>
            <a:pPr algn="ctr">
              <a:defRPr/>
            </a:pPr>
            <a:r>
              <a:rPr lang="en-US" altLang="ja-JP" dirty="0">
                <a:latin typeface="+mj-ea"/>
                <a:ea typeface="+mj-ea"/>
              </a:rPr>
              <a:t> nagayama@es.hokudai.ac.jp</a:t>
            </a:r>
          </a:p>
          <a:p>
            <a:pPr>
              <a:defRPr/>
            </a:pPr>
            <a:r>
              <a:rPr lang="ja-JP" altLang="en-US" dirty="0">
                <a:latin typeface="+mj-ea"/>
                <a:ea typeface="+mj-ea"/>
              </a:rPr>
              <a:t>　　　　　　　　</a:t>
            </a:r>
            <a:endParaRPr lang="en-US" altLang="ja-JP" dirty="0">
              <a:latin typeface="+mj-ea"/>
              <a:ea typeface="+mj-ea"/>
            </a:endParaRPr>
          </a:p>
        </p:txBody>
      </p:sp>
      <p:sp>
        <p:nvSpPr>
          <p:cNvPr id="15" name="テキスト ボックス 14"/>
          <p:cNvSpPr txBox="1"/>
          <p:nvPr/>
        </p:nvSpPr>
        <p:spPr>
          <a:xfrm>
            <a:off x="332656" y="2133600"/>
            <a:ext cx="6192688" cy="3554819"/>
          </a:xfrm>
          <a:prstGeom prst="rect">
            <a:avLst/>
          </a:prstGeom>
          <a:noFill/>
        </p:spPr>
        <p:txBody>
          <a:bodyPr wrap="square">
            <a:spAutoFit/>
          </a:bodyPr>
          <a:lstStyle/>
          <a:p>
            <a:pPr>
              <a:lnSpc>
                <a:spcPct val="150000"/>
              </a:lnSpc>
              <a:defRPr/>
            </a:pPr>
            <a:r>
              <a:rPr lang="en-US" altLang="ja-JP" sz="1500" b="1" dirty="0">
                <a:latin typeface="+mn-ea"/>
                <a:ea typeface="+mn-ea"/>
              </a:rPr>
              <a:t>Date</a:t>
            </a:r>
            <a:r>
              <a:rPr lang="ja-JP" altLang="en-US" sz="1500" b="1" dirty="0">
                <a:latin typeface="+mn-ea"/>
                <a:ea typeface="+mn-ea"/>
              </a:rPr>
              <a:t>：</a:t>
            </a:r>
            <a:r>
              <a:rPr lang="ja-JP" altLang="en-US" sz="1500" dirty="0">
                <a:latin typeface="+mn-ea"/>
                <a:ea typeface="+mn-ea"/>
              </a:rPr>
              <a:t>  ２０１８年４月２６日（木） １６：３０～１８：００　</a:t>
            </a:r>
            <a:endParaRPr lang="en-US" altLang="ja-JP" sz="1500" dirty="0">
              <a:solidFill>
                <a:srgbClr val="FF0000"/>
              </a:solidFill>
              <a:latin typeface="+mn-ea"/>
              <a:ea typeface="+mn-ea"/>
            </a:endParaRPr>
          </a:p>
          <a:p>
            <a:pPr>
              <a:lnSpc>
                <a:spcPct val="150000"/>
              </a:lnSpc>
              <a:defRPr/>
            </a:pPr>
            <a:r>
              <a:rPr lang="en-US" altLang="ja-JP" sz="1500" b="1" dirty="0">
                <a:latin typeface="+mn-ea"/>
                <a:ea typeface="+mn-ea"/>
              </a:rPr>
              <a:t>Speaker</a:t>
            </a:r>
            <a:r>
              <a:rPr lang="ja-JP" altLang="en-US" sz="1500" b="1" dirty="0">
                <a:latin typeface="+mn-ea"/>
                <a:ea typeface="+mn-ea"/>
              </a:rPr>
              <a:t>：　</a:t>
            </a:r>
            <a:r>
              <a:rPr lang="ja-JP" altLang="en-US" sz="1500" dirty="0">
                <a:latin typeface="+mn-ea"/>
                <a:ea typeface="+mn-ea"/>
              </a:rPr>
              <a:t>梶田真司 （</a:t>
            </a:r>
            <a:r>
              <a:rPr lang="zh-TW" altLang="en-US" sz="1500" dirty="0">
                <a:latin typeface="+mn-ea"/>
                <a:ea typeface="+mn-ea"/>
              </a:rPr>
              <a:t>東京大学生産技術研究所</a:t>
            </a:r>
            <a:r>
              <a:rPr lang="ja-JP" altLang="en-US" sz="1500" dirty="0">
                <a:latin typeface="+mn-ea"/>
                <a:ea typeface="+mn-ea"/>
              </a:rPr>
              <a:t>）</a:t>
            </a:r>
            <a:endParaRPr lang="en-US" altLang="ja-JP" sz="1500" dirty="0">
              <a:latin typeface="+mn-ea"/>
              <a:ea typeface="+mn-ea"/>
            </a:endParaRPr>
          </a:p>
          <a:p>
            <a:pPr>
              <a:lnSpc>
                <a:spcPct val="150000"/>
              </a:lnSpc>
              <a:defRPr/>
            </a:pPr>
            <a:r>
              <a:rPr lang="ja-JP" altLang="en-US" sz="1500" dirty="0">
                <a:latin typeface="+mn-ea"/>
                <a:ea typeface="+mn-ea"/>
              </a:rPr>
              <a:t>　　　　　　　</a:t>
            </a:r>
            <a:r>
              <a:rPr lang="en-US" altLang="ja-JP" sz="1500" dirty="0">
                <a:latin typeface="+mn-ea"/>
                <a:ea typeface="+mn-ea"/>
              </a:rPr>
              <a:t>Masashi  </a:t>
            </a:r>
            <a:r>
              <a:rPr lang="en-US" altLang="ja-JP" sz="1500" dirty="0" err="1">
                <a:latin typeface="+mn-ea"/>
                <a:ea typeface="+mn-ea"/>
              </a:rPr>
              <a:t>Kajita</a:t>
            </a:r>
            <a:r>
              <a:rPr lang="ja-JP" altLang="en-US" sz="1500" dirty="0">
                <a:latin typeface="+mn-ea"/>
                <a:ea typeface="+mn-ea"/>
              </a:rPr>
              <a:t>（</a:t>
            </a:r>
            <a:r>
              <a:rPr lang="en-US" altLang="ja-JP" sz="1500" dirty="0">
                <a:latin typeface="+mn-ea"/>
                <a:ea typeface="+mn-ea"/>
              </a:rPr>
              <a:t>Tokyo University)</a:t>
            </a:r>
            <a:endParaRPr lang="en-US" altLang="zh-CN" sz="1500" dirty="0">
              <a:latin typeface="+mn-ea"/>
              <a:ea typeface="+mn-ea"/>
            </a:endParaRPr>
          </a:p>
          <a:p>
            <a:pPr>
              <a:lnSpc>
                <a:spcPct val="150000"/>
              </a:lnSpc>
              <a:defRPr/>
            </a:pPr>
            <a:r>
              <a:rPr lang="en-US" altLang="ja-JP" sz="1500" b="1" dirty="0">
                <a:latin typeface="+mn-ea"/>
                <a:ea typeface="+mn-ea"/>
              </a:rPr>
              <a:t>Place</a:t>
            </a:r>
            <a:r>
              <a:rPr lang="ja-JP" altLang="en-US" sz="1500" b="1" dirty="0">
                <a:latin typeface="+mn-ea"/>
                <a:ea typeface="+mn-ea"/>
              </a:rPr>
              <a:t>：</a:t>
            </a:r>
            <a:r>
              <a:rPr lang="en-US" altLang="ja-JP" sz="1500" dirty="0">
                <a:latin typeface="+mn-ea"/>
                <a:ea typeface="+mn-ea"/>
              </a:rPr>
              <a:t> </a:t>
            </a:r>
            <a:r>
              <a:rPr lang="ja-JP" altLang="en-US" sz="1500" dirty="0">
                <a:latin typeface="+mn-ea"/>
                <a:ea typeface="+mn-ea"/>
              </a:rPr>
              <a:t>　電子科学研究所　中央キャンパス</a:t>
            </a:r>
            <a:r>
              <a:rPr lang="ja-JP" altLang="en-US" sz="1500">
                <a:latin typeface="+mn-ea"/>
                <a:ea typeface="+mn-ea"/>
              </a:rPr>
              <a:t>総合研究棟２号館</a:t>
            </a:r>
            <a:endParaRPr lang="en-US" altLang="ja-JP" sz="1500" dirty="0">
              <a:latin typeface="+mn-ea"/>
              <a:ea typeface="+mn-ea"/>
            </a:endParaRPr>
          </a:p>
          <a:p>
            <a:pPr>
              <a:lnSpc>
                <a:spcPct val="150000"/>
              </a:lnSpc>
              <a:defRPr/>
            </a:pPr>
            <a:r>
              <a:rPr lang="ja-JP" altLang="en-US" sz="1500" dirty="0">
                <a:latin typeface="+mn-ea"/>
                <a:ea typeface="+mn-ea"/>
              </a:rPr>
              <a:t>　　　　　　　　　　　　　　　　 　５</a:t>
            </a:r>
            <a:r>
              <a:rPr lang="en-US" altLang="ja-JP" sz="1500" dirty="0">
                <a:latin typeface="+mn-ea"/>
                <a:ea typeface="+mn-ea"/>
              </a:rPr>
              <a:t>F</a:t>
            </a:r>
            <a:r>
              <a:rPr lang="ja-JP" altLang="en-US" sz="1500" dirty="0">
                <a:latin typeface="+mn-ea"/>
                <a:ea typeface="+mn-ea"/>
              </a:rPr>
              <a:t>北側講義室（北１２条西７丁目）</a:t>
            </a:r>
            <a:endParaRPr lang="en-US" altLang="ja-JP" sz="1500" dirty="0">
              <a:latin typeface="+mn-ea"/>
              <a:ea typeface="+mn-ea"/>
            </a:endParaRPr>
          </a:p>
          <a:p>
            <a:pPr>
              <a:lnSpc>
                <a:spcPct val="150000"/>
              </a:lnSpc>
            </a:pPr>
            <a:r>
              <a:rPr lang="en-US" altLang="ja-JP" sz="1500" b="1" dirty="0">
                <a:latin typeface="+mn-ea"/>
                <a:ea typeface="+mn-ea"/>
              </a:rPr>
              <a:t>Title</a:t>
            </a:r>
            <a:r>
              <a:rPr lang="ja-JP" altLang="en-US" sz="1500" b="1" dirty="0">
                <a:latin typeface="+mn-ea"/>
                <a:ea typeface="+mn-ea"/>
              </a:rPr>
              <a:t>：　</a:t>
            </a:r>
            <a:r>
              <a:rPr lang="ja-JP" altLang="en-US" sz="1500" dirty="0">
                <a:latin typeface="+mn-ea"/>
                <a:ea typeface="+mn-ea"/>
              </a:rPr>
              <a:t>化学反応の非線形応答性から捉える免疫</a:t>
            </a:r>
            <a:r>
              <a:rPr lang="en-US" altLang="ja-JP" sz="1500" dirty="0">
                <a:latin typeface="+mn-ea"/>
                <a:ea typeface="+mn-ea"/>
              </a:rPr>
              <a:t>T</a:t>
            </a:r>
            <a:r>
              <a:rPr lang="ja-JP" altLang="en-US" sz="1500" dirty="0">
                <a:latin typeface="+mn-ea"/>
                <a:ea typeface="+mn-ea"/>
              </a:rPr>
              <a:t>細胞の抗原識別</a:t>
            </a:r>
            <a:endParaRPr lang="en-US" altLang="ja-JP" sz="1500" dirty="0">
              <a:latin typeface="+mn-ea"/>
              <a:ea typeface="+mn-ea"/>
            </a:endParaRPr>
          </a:p>
          <a:p>
            <a:pPr>
              <a:lnSpc>
                <a:spcPct val="150000"/>
              </a:lnSpc>
            </a:pPr>
            <a:r>
              <a:rPr lang="ja-JP" altLang="en-US" sz="1500" dirty="0">
                <a:latin typeface="+mn-ea"/>
                <a:ea typeface="+mn-ea"/>
              </a:rPr>
              <a:t>　　　　</a:t>
            </a:r>
            <a:r>
              <a:rPr lang="en-US" altLang="ja-JP" sz="1500" dirty="0">
                <a:latin typeface="+mn-ea"/>
                <a:ea typeface="+mn-ea"/>
              </a:rPr>
              <a:t>Immune T cell ligand discrimination from a viewpoint of nonlinear</a:t>
            </a:r>
          </a:p>
          <a:p>
            <a:pPr>
              <a:lnSpc>
                <a:spcPct val="150000"/>
              </a:lnSpc>
            </a:pPr>
            <a:r>
              <a:rPr lang="en-US" altLang="ja-JP" sz="1500" dirty="0">
                <a:latin typeface="+mn-ea"/>
                <a:ea typeface="+mn-ea"/>
              </a:rPr>
              <a:t> </a:t>
            </a:r>
            <a:r>
              <a:rPr lang="ja-JP" altLang="en-US" sz="1500" dirty="0">
                <a:latin typeface="+mn-ea"/>
                <a:ea typeface="+mn-ea"/>
              </a:rPr>
              <a:t>　　　</a:t>
            </a:r>
            <a:r>
              <a:rPr lang="en-US" altLang="ja-JP" sz="1500" dirty="0">
                <a:latin typeface="+mn-ea"/>
                <a:ea typeface="+mn-ea"/>
              </a:rPr>
              <a:t>response of chemical reaction networks</a:t>
            </a:r>
          </a:p>
          <a:p>
            <a:pPr>
              <a:lnSpc>
                <a:spcPct val="150000"/>
              </a:lnSpc>
              <a:defRPr/>
            </a:pPr>
            <a:endParaRPr lang="en-US" altLang="ja-JP" sz="1600" dirty="0">
              <a:latin typeface="+mn-ea"/>
              <a:ea typeface="+mn-ea"/>
            </a:endParaRPr>
          </a:p>
          <a:p>
            <a:pPr>
              <a:lnSpc>
                <a:spcPct val="150000"/>
              </a:lnSpc>
              <a:defRPr/>
            </a:pPr>
            <a:endParaRPr lang="en-US" altLang="ja-JP" sz="1400" dirty="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6705" y="8484103"/>
            <a:ext cx="2389516" cy="1215008"/>
          </a:xfrm>
          <a:prstGeom prst="rect">
            <a:avLst/>
          </a:prstGeom>
        </p:spPr>
      </p:pic>
      <p:sp>
        <p:nvSpPr>
          <p:cNvPr id="10" name="テキスト ボックス 9"/>
          <p:cNvSpPr txBox="1"/>
          <p:nvPr/>
        </p:nvSpPr>
        <p:spPr>
          <a:xfrm>
            <a:off x="324112" y="5025008"/>
            <a:ext cx="6408712" cy="6124754"/>
          </a:xfrm>
          <a:prstGeom prst="rect">
            <a:avLst/>
          </a:prstGeom>
          <a:noFill/>
        </p:spPr>
        <p:txBody>
          <a:bodyPr wrap="square">
            <a:spAutoFit/>
          </a:bodyPr>
          <a:lstStyle/>
          <a:p>
            <a:r>
              <a:rPr lang="en-US" altLang="ja-JP" sz="1500" b="1" dirty="0">
                <a:latin typeface="+mn-ea"/>
                <a:ea typeface="+mn-ea"/>
              </a:rPr>
              <a:t>Abstract</a:t>
            </a:r>
            <a:r>
              <a:rPr lang="ja-JP" altLang="en-US" sz="1500" b="1" dirty="0">
                <a:latin typeface="+mn-ea"/>
                <a:ea typeface="+mn-ea"/>
              </a:rPr>
              <a:t>：　</a:t>
            </a:r>
            <a:r>
              <a:rPr lang="ja-JP" altLang="en-US" sz="1400" dirty="0">
                <a:latin typeface="+mn-ea"/>
                <a:ea typeface="+mn-ea"/>
              </a:rPr>
              <a:t>細胞は環境中の分子濃度を検知し情報処理することで、化学走化性、分化、アポトーシスなどの意思決定を行う。これまで細胞の意思決定システムとしては、分子濃度に情報がコードされており、その分子濃度に対して非線形応答することで意思決定を行う現象が注目されてきた。その結果、分子濃度に対して非線形応答する反応ネットワークやその数理的メカニズムについては、実験的にも理論的にも解明が進んでいる。一方、環境中には情報をコードする標的分子に類似した非標的分子も存在しうる。もし細胞が非標的分子を標的分子と誤認識した場合、細胞は環境に対して適切に応答できない。実際の細胞の意思決定現象としては、分子濃度だけでなく分子種に情報がコードされている状況を扱うのが自然であるが、分子濃度に対する細胞の意思決定メカニズムに比べて分子種に対する細胞の意思決定メカニズムの理解は十分でない。本発表では分子種に対する細胞の意思決定モデルとして、発表者が提案した類似分子間の差</a:t>
            </a:r>
            <a:r>
              <a:rPr lang="en-US" altLang="ja-JP" sz="1400" dirty="0">
                <a:latin typeface="+mn-ea"/>
                <a:ea typeface="+mn-ea"/>
              </a:rPr>
              <a:t>(</a:t>
            </a:r>
            <a:r>
              <a:rPr lang="ja-JP" altLang="en-US" sz="1400" dirty="0">
                <a:latin typeface="+mn-ea"/>
                <a:ea typeface="+mn-ea"/>
              </a:rPr>
              <a:t>親和性</a:t>
            </a:r>
            <a:r>
              <a:rPr lang="en-US" altLang="ja-JP" sz="1400" dirty="0">
                <a:latin typeface="+mn-ea"/>
                <a:ea typeface="+mn-ea"/>
              </a:rPr>
              <a:t>)</a:t>
            </a:r>
            <a:r>
              <a:rPr lang="ja-JP" altLang="en-US" sz="1400" dirty="0">
                <a:latin typeface="+mn-ea"/>
                <a:ea typeface="+mn-ea"/>
              </a:rPr>
              <a:t>に非線形応答する化学反応ネットワークモデルを紹介する</a:t>
            </a:r>
            <a:r>
              <a:rPr lang="en-US" altLang="ja-JP" sz="1400" dirty="0">
                <a:latin typeface="+mn-ea"/>
                <a:ea typeface="+mn-ea"/>
              </a:rPr>
              <a:t>[</a:t>
            </a:r>
            <a:r>
              <a:rPr lang="en-US" altLang="ja-JP" sz="1400" dirty="0" err="1">
                <a:latin typeface="+mn-ea"/>
                <a:ea typeface="+mn-ea"/>
              </a:rPr>
              <a:t>M.K.Kajita</a:t>
            </a:r>
            <a:r>
              <a:rPr lang="en-US" altLang="ja-JP" sz="1400" dirty="0">
                <a:latin typeface="+mn-ea"/>
                <a:ea typeface="+mn-ea"/>
              </a:rPr>
              <a:t>, et al. PRE (2017)]</a:t>
            </a:r>
            <a:r>
              <a:rPr lang="ja-JP" altLang="en-US" sz="1400" dirty="0" err="1">
                <a:latin typeface="+mn-ea"/>
                <a:ea typeface="+mn-ea"/>
              </a:rPr>
              <a:t>。</a:t>
            </a:r>
            <a:r>
              <a:rPr lang="ja-JP" altLang="en-US" sz="1400" dirty="0">
                <a:latin typeface="+mn-ea"/>
                <a:ea typeface="+mn-ea"/>
              </a:rPr>
              <a:t>このモデルによって、これまで説明が困難であった免疫</a:t>
            </a:r>
            <a:r>
              <a:rPr lang="en-US" altLang="ja-JP" sz="1400" dirty="0">
                <a:latin typeface="+mn-ea"/>
                <a:ea typeface="+mn-ea"/>
              </a:rPr>
              <a:t>T</a:t>
            </a:r>
            <a:r>
              <a:rPr lang="ja-JP" altLang="en-US" sz="1400" dirty="0">
                <a:latin typeface="+mn-ea"/>
                <a:ea typeface="+mn-ea"/>
              </a:rPr>
              <a:t>細胞の抗原分子識別にみられる複数の特性を再現できることを示す。</a:t>
            </a:r>
            <a:endParaRPr lang="en-US" altLang="ja-JP" sz="1400" dirty="0">
              <a:latin typeface="+mn-ea"/>
              <a:ea typeface="+mn-ea"/>
            </a:endParaRPr>
          </a:p>
          <a:p>
            <a:endParaRPr lang="en-US" altLang="ja-JP" sz="1400" b="1" dirty="0">
              <a:latin typeface="+mn-ea"/>
              <a:ea typeface="+mn-ea"/>
            </a:endParaRPr>
          </a:p>
          <a:p>
            <a:endParaRPr lang="en-US" altLang="ja-JP" sz="1400" b="1" dirty="0">
              <a:latin typeface="+mn-ea"/>
              <a:ea typeface="+mn-ea"/>
            </a:endParaRPr>
          </a:p>
          <a:p>
            <a:endParaRPr lang="en-US" altLang="ja-JP" sz="1400" b="1" dirty="0">
              <a:latin typeface="+mn-ea"/>
              <a:ea typeface="+mn-ea"/>
            </a:endParaRPr>
          </a:p>
          <a:p>
            <a:endParaRPr lang="en-US" altLang="ja-JP" sz="1400" b="1" dirty="0">
              <a:latin typeface="+mn-ea"/>
              <a:ea typeface="+mn-ea"/>
            </a:endParaRPr>
          </a:p>
          <a:p>
            <a:endParaRPr lang="en-US" altLang="ja-JP" sz="1400" b="1" dirty="0">
              <a:latin typeface="+mn-ea"/>
              <a:ea typeface="+mn-ea"/>
            </a:endParaRPr>
          </a:p>
          <a:p>
            <a:endParaRPr lang="en-US" altLang="ja-JP" sz="1400" b="1" dirty="0">
              <a:latin typeface="+mn-ea"/>
              <a:ea typeface="+mn-ea"/>
            </a:endParaRPr>
          </a:p>
          <a:p>
            <a:endParaRPr lang="en-US" altLang="ja-JP" sz="1400" b="1" dirty="0">
              <a:latin typeface="+mn-ea"/>
              <a:ea typeface="+mn-ea"/>
            </a:endParaRPr>
          </a:p>
          <a:p>
            <a:endParaRPr lang="en-US" altLang="ja-JP" sz="1400" b="1" dirty="0">
              <a:latin typeface="+mn-ea"/>
              <a:ea typeface="+mn-ea"/>
            </a:endParaRPr>
          </a:p>
          <a:p>
            <a:endParaRPr lang="en-US" altLang="ja-JP" sz="1400" b="1" dirty="0">
              <a:latin typeface="+mn-ea"/>
              <a:ea typeface="+mn-ea"/>
            </a:endParaRPr>
          </a:p>
          <a:p>
            <a:endParaRPr lang="en-US" altLang="ja-JP" sz="1400" b="1" dirty="0">
              <a:latin typeface="+mn-ea"/>
              <a:ea typeface="+mn-ea"/>
            </a:endParaRPr>
          </a:p>
          <a:p>
            <a:endParaRPr lang="en-US" altLang="ja-JP" sz="1400" dirty="0">
              <a:latin typeface="+mn-ea"/>
              <a:ea typeface="+mn-ea"/>
            </a:endParaRPr>
          </a:p>
          <a:p>
            <a:r>
              <a:rPr lang="en-US" altLang="ja-JP" sz="1400" dirty="0">
                <a:latin typeface="+mn-ea"/>
                <a:ea typeface="+mn-ea"/>
              </a:rPr>
              <a:t> </a:t>
            </a:r>
          </a:p>
        </p:txBody>
      </p:sp>
    </p:spTree>
  </p:cSld>
  <p:clrMapOvr>
    <a:masterClrMapping/>
  </p:clrMapOvr>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7132</TotalTime>
  <Words>32</Words>
  <Application>Microsoft Office PowerPoint</Application>
  <PresentationFormat>A4 210 x 297 mm</PresentationFormat>
  <Paragraphs>33</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新しいプレゼンテーション</vt:lpstr>
      <vt:lpstr>PowerPoint プレゼンテーション</vt:lpstr>
    </vt:vector>
  </TitlesOfParts>
  <Company>admina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tomisawa</cp:lastModifiedBy>
  <cp:revision>385</cp:revision>
  <cp:lastPrinted>2018-04-12T03:24:43Z</cp:lastPrinted>
  <dcterms:created xsi:type="dcterms:W3CDTF">2007-04-12T08:17:59Z</dcterms:created>
  <dcterms:modified xsi:type="dcterms:W3CDTF">2018-04-12T06:40:59Z</dcterms:modified>
</cp:coreProperties>
</file>