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varScale="1">
        <p:scale>
          <a:sx n="82" d="100"/>
          <a:sy n="82" d="100"/>
        </p:scale>
        <p:origin x="918"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2018/4/12</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a:solidFill>
                  <a:schemeClr val="accent2"/>
                </a:solidFill>
                <a:latin typeface="+mj-ea"/>
                <a:ea typeface="+mj-ea"/>
              </a:rPr>
              <a:t>第</a:t>
            </a:r>
            <a:r>
              <a:rPr lang="en-US" altLang="ja-JP" sz="2800" b="1" dirty="0">
                <a:solidFill>
                  <a:schemeClr val="accent2"/>
                </a:solidFill>
                <a:latin typeface="+mj-ea"/>
                <a:ea typeface="+mj-ea"/>
              </a:rPr>
              <a:t>81</a:t>
            </a:r>
            <a:r>
              <a:rPr lang="ja-JP" altLang="en-US" sz="2800" b="1" dirty="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a:solidFill>
                  <a:srgbClr val="FFC000"/>
                </a:solidFill>
                <a:effectLst>
                  <a:outerShdw blurRad="38100" dist="38100" dir="2700000" algn="tl">
                    <a:srgbClr val="000000">
                      <a:alpha val="43137"/>
                    </a:srgbClr>
                  </a:outerShdw>
                </a:effectLst>
                <a:latin typeface="+mj-ea"/>
                <a:ea typeface="+mj-ea"/>
              </a:rPr>
              <a:t>北大ＭＭＣセミナー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332656" y="2459836"/>
            <a:ext cx="6192688" cy="4708981"/>
          </a:xfrm>
          <a:prstGeom prst="rect">
            <a:avLst/>
          </a:prstGeom>
          <a:noFill/>
        </p:spPr>
        <p:txBody>
          <a:bodyPr wrap="square">
            <a:spAutoFit/>
          </a:bodyPr>
          <a:lstStyle/>
          <a:p>
            <a:pPr>
              <a:lnSpc>
                <a:spcPct val="150000"/>
              </a:lnSpc>
              <a:defRPr/>
            </a:pPr>
            <a:r>
              <a:rPr lang="en-US" altLang="ja-JP" sz="1500" b="1" dirty="0">
                <a:latin typeface="+mn-ea"/>
                <a:ea typeface="+mn-ea"/>
              </a:rPr>
              <a:t>Date</a:t>
            </a:r>
            <a:r>
              <a:rPr lang="ja-JP" altLang="en-US" sz="1500" b="1" dirty="0">
                <a:latin typeface="+mn-ea"/>
                <a:ea typeface="+mn-ea"/>
              </a:rPr>
              <a:t>：</a:t>
            </a:r>
            <a:r>
              <a:rPr lang="ja-JP" altLang="en-US" sz="1500" dirty="0">
                <a:latin typeface="+mn-ea"/>
                <a:ea typeface="+mn-ea"/>
              </a:rPr>
              <a:t>  ２０１８年４月２６日（木） </a:t>
            </a:r>
            <a:r>
              <a:rPr lang="ja-JP" altLang="en-US" sz="1500" u="sng" dirty="0">
                <a:latin typeface="+mn-ea"/>
                <a:ea typeface="+mn-ea"/>
              </a:rPr>
              <a:t>１４：</a:t>
            </a:r>
            <a:r>
              <a:rPr lang="en-US" altLang="ja-JP" sz="1500" u="sng" dirty="0">
                <a:latin typeface="+mn-ea"/>
                <a:ea typeface="+mn-ea"/>
              </a:rPr>
              <a:t>30</a:t>
            </a:r>
            <a:r>
              <a:rPr lang="ja-JP" altLang="en-US" sz="1500" u="sng" dirty="0">
                <a:latin typeface="+mn-ea"/>
                <a:ea typeface="+mn-ea"/>
              </a:rPr>
              <a:t>～１６：００</a:t>
            </a:r>
            <a:r>
              <a:rPr lang="ja-JP" altLang="en-US" sz="1500" u="sng" dirty="0">
                <a:solidFill>
                  <a:srgbClr val="FF0000"/>
                </a:solidFill>
                <a:latin typeface="+mn-ea"/>
                <a:ea typeface="+mn-ea"/>
              </a:rPr>
              <a:t>　</a:t>
            </a:r>
            <a:r>
              <a:rPr lang="ja-JP" altLang="en-US" sz="1400" dirty="0">
                <a:solidFill>
                  <a:srgbClr val="FF0000"/>
                </a:solidFill>
                <a:latin typeface="+mn-ea"/>
                <a:ea typeface="+mn-ea"/>
              </a:rPr>
              <a:t>　</a:t>
            </a:r>
            <a:endParaRPr lang="en-US" altLang="ja-JP" sz="1400" dirty="0">
              <a:solidFill>
                <a:srgbClr val="FF0000"/>
              </a:solidFill>
              <a:latin typeface="+mn-ea"/>
              <a:ea typeface="+mn-ea"/>
            </a:endParaRPr>
          </a:p>
          <a:p>
            <a:pPr>
              <a:lnSpc>
                <a:spcPct val="150000"/>
              </a:lnSpc>
              <a:defRPr/>
            </a:pPr>
            <a:r>
              <a:rPr lang="ja-JP" altLang="en-US" sz="1400" dirty="0">
                <a:solidFill>
                  <a:srgbClr val="FF0000"/>
                </a:solidFill>
                <a:latin typeface="+mn-ea"/>
                <a:ea typeface="+mn-ea"/>
              </a:rPr>
              <a:t>　　　　　　　　　　　　　　　　　　　　　　　　　　</a:t>
            </a:r>
            <a:r>
              <a:rPr lang="en-US" altLang="ja-JP" sz="1500" dirty="0">
                <a:solidFill>
                  <a:srgbClr val="FF0000"/>
                </a:solidFill>
                <a:latin typeface="+mn-ea"/>
                <a:ea typeface="+mn-ea"/>
              </a:rPr>
              <a:t>※</a:t>
            </a:r>
            <a:r>
              <a:rPr lang="ja-JP" altLang="en-US" sz="1500" dirty="0">
                <a:solidFill>
                  <a:srgbClr val="FF0000"/>
                </a:solidFill>
                <a:latin typeface="+mn-ea"/>
                <a:ea typeface="+mn-ea"/>
              </a:rPr>
              <a:t>通常と開始時間が異なります。</a:t>
            </a:r>
            <a:endParaRPr lang="en-US" altLang="ja-JP" sz="1500" dirty="0">
              <a:solidFill>
                <a:srgbClr val="FF0000"/>
              </a:solidFill>
              <a:latin typeface="+mn-ea"/>
              <a:ea typeface="+mn-ea"/>
            </a:endParaRPr>
          </a:p>
          <a:p>
            <a:pPr>
              <a:lnSpc>
                <a:spcPct val="150000"/>
              </a:lnSpc>
              <a:defRPr/>
            </a:pPr>
            <a:r>
              <a:rPr lang="en-US" altLang="ja-JP" sz="1500" b="1" dirty="0">
                <a:latin typeface="+mn-ea"/>
                <a:ea typeface="+mn-ea"/>
              </a:rPr>
              <a:t>Speaker </a:t>
            </a:r>
            <a:r>
              <a:rPr lang="ja-JP" altLang="en-US" sz="1500" b="1" dirty="0">
                <a:latin typeface="+mn-ea"/>
                <a:ea typeface="+mn-ea"/>
              </a:rPr>
              <a:t>：　</a:t>
            </a:r>
            <a:r>
              <a:rPr lang="en-US" altLang="ja-JP" sz="1600" dirty="0"/>
              <a:t>Valentina </a:t>
            </a:r>
            <a:r>
              <a:rPr lang="en-US" altLang="ja-JP" sz="1600" dirty="0" err="1"/>
              <a:t>Fermanelli</a:t>
            </a:r>
            <a:endParaRPr lang="en-US" altLang="ja-JP" sz="1600" dirty="0"/>
          </a:p>
          <a:p>
            <a:r>
              <a:rPr lang="ja-JP" altLang="en-US" sz="1600" dirty="0">
                <a:latin typeface="+mn-ea"/>
                <a:ea typeface="+mn-ea"/>
              </a:rPr>
              <a:t>　　　　　　　</a:t>
            </a:r>
            <a:r>
              <a:rPr lang="en-US" altLang="ja-JP" sz="1600" dirty="0"/>
              <a:t>Department of Mathematical Sciences, Chalmers </a:t>
            </a:r>
            <a:r>
              <a:rPr lang="ja-JP" altLang="en-US" sz="1600" dirty="0"/>
              <a:t>　　</a:t>
            </a:r>
            <a:endParaRPr lang="en-US" altLang="ja-JP" sz="1600" dirty="0"/>
          </a:p>
          <a:p>
            <a:r>
              <a:rPr lang="ja-JP" altLang="en-US" sz="1600" dirty="0"/>
              <a:t>　　　　　</a:t>
            </a:r>
            <a:r>
              <a:rPr lang="ja-JP" altLang="en-US" sz="1600"/>
              <a:t>　</a:t>
            </a:r>
            <a:r>
              <a:rPr lang="ja-JP" altLang="en-US" sz="1600" dirty="0"/>
              <a:t>　</a:t>
            </a:r>
            <a:r>
              <a:rPr lang="en-US" altLang="ja-JP" sz="1600"/>
              <a:t>University </a:t>
            </a:r>
            <a:r>
              <a:rPr lang="en-US" altLang="ja-JP" sz="1600" dirty="0"/>
              <a:t>of Technology, Sweden</a:t>
            </a:r>
            <a:r>
              <a:rPr lang="ja-JP" altLang="en-US" sz="1600" dirty="0"/>
              <a:t>　</a:t>
            </a:r>
            <a:r>
              <a:rPr lang="en-US" altLang="ja-JP" sz="1600" dirty="0"/>
              <a:t> </a:t>
            </a:r>
          </a:p>
          <a:p>
            <a:r>
              <a:rPr lang="en-US" altLang="ja-JP" sz="1600" dirty="0"/>
              <a:t>         </a:t>
            </a:r>
            <a:r>
              <a:rPr lang="ja-JP" altLang="en-US" sz="1600" dirty="0"/>
              <a:t>　</a:t>
            </a:r>
            <a:r>
              <a:rPr lang="en-US" altLang="ja-JP" sz="1600" dirty="0"/>
              <a:t>     The University of Gothenburg, Sweden</a:t>
            </a:r>
          </a:p>
          <a:p>
            <a:pPr>
              <a:lnSpc>
                <a:spcPct val="150000"/>
              </a:lnSpc>
              <a:defRPr/>
            </a:pPr>
            <a:endParaRPr lang="en-US" altLang="ja-JP" sz="1500" b="1" dirty="0">
              <a:latin typeface="+mn-ea"/>
              <a:ea typeface="+mn-ea"/>
            </a:endParaRPr>
          </a:p>
          <a:p>
            <a:pPr>
              <a:lnSpc>
                <a:spcPct val="150000"/>
              </a:lnSpc>
              <a:defRPr/>
            </a:pPr>
            <a:r>
              <a:rPr lang="en-US" altLang="ja-JP" sz="1500" b="1" dirty="0">
                <a:latin typeface="+mn-ea"/>
                <a:ea typeface="+mn-ea"/>
              </a:rPr>
              <a:t>Place</a:t>
            </a:r>
            <a:r>
              <a:rPr lang="ja-JP" altLang="en-US" sz="1500" b="1" dirty="0">
                <a:latin typeface="+mn-ea"/>
                <a:ea typeface="+mn-ea"/>
              </a:rPr>
              <a:t>：</a:t>
            </a:r>
            <a:r>
              <a:rPr lang="en-US" altLang="ja-JP" sz="1500" dirty="0">
                <a:latin typeface="+mn-ea"/>
                <a:ea typeface="+mn-ea"/>
              </a:rPr>
              <a:t>  </a:t>
            </a:r>
            <a:r>
              <a:rPr lang="ja-JP" altLang="en-US" sz="1500" dirty="0">
                <a:latin typeface="+mn-ea"/>
                <a:ea typeface="+mn-ea"/>
              </a:rPr>
              <a:t>電子科学研究所　中央キャンパス総合研究棟２号館</a:t>
            </a:r>
            <a:endParaRPr lang="en-US" altLang="ja-JP" sz="1500" dirty="0">
              <a:latin typeface="+mn-ea"/>
              <a:ea typeface="+mn-ea"/>
            </a:endParaRPr>
          </a:p>
          <a:p>
            <a:pPr>
              <a:lnSpc>
                <a:spcPct val="150000"/>
              </a:lnSpc>
              <a:defRPr/>
            </a:pPr>
            <a:r>
              <a:rPr lang="ja-JP" altLang="en-US" sz="1500" dirty="0">
                <a:latin typeface="+mn-ea"/>
                <a:ea typeface="+mn-ea"/>
              </a:rPr>
              <a:t>　　　　　　　　　　　　　　　　　５</a:t>
            </a:r>
            <a:r>
              <a:rPr lang="en-US" altLang="ja-JP" sz="1500" dirty="0">
                <a:latin typeface="+mn-ea"/>
                <a:ea typeface="+mn-ea"/>
              </a:rPr>
              <a:t>F</a:t>
            </a:r>
            <a:r>
              <a:rPr lang="ja-JP" altLang="en-US" sz="1500" dirty="0">
                <a:latin typeface="+mn-ea"/>
                <a:ea typeface="+mn-ea"/>
              </a:rPr>
              <a:t>北側講義室（北１２条西７丁目）</a:t>
            </a:r>
            <a:endParaRPr lang="en-US" altLang="ja-JP" sz="1500" dirty="0">
              <a:latin typeface="+mn-ea"/>
              <a:ea typeface="+mn-ea"/>
            </a:endParaRPr>
          </a:p>
          <a:p>
            <a:pPr>
              <a:lnSpc>
                <a:spcPct val="150000"/>
              </a:lnSpc>
            </a:pPr>
            <a:r>
              <a:rPr lang="en-US" altLang="ja-JP" sz="1500" b="1" dirty="0">
                <a:latin typeface="+mn-ea"/>
                <a:ea typeface="+mn-ea"/>
              </a:rPr>
              <a:t>Title</a:t>
            </a:r>
            <a:r>
              <a:rPr lang="ja-JP" altLang="en-US" sz="1500" b="1" dirty="0">
                <a:latin typeface="+mn-ea"/>
                <a:ea typeface="+mn-ea"/>
              </a:rPr>
              <a:t>：　</a:t>
            </a:r>
            <a:r>
              <a:rPr lang="en-US" altLang="ja-JP" sz="1500" b="1" dirty="0">
                <a:latin typeface="+mn-ea"/>
                <a:ea typeface="+mn-ea"/>
              </a:rPr>
              <a:t> </a:t>
            </a:r>
            <a:r>
              <a:rPr lang="en-US" altLang="ja-JP" sz="1600" dirty="0"/>
              <a:t>Non Linear Mixed Effects Models and an application to</a:t>
            </a:r>
          </a:p>
          <a:p>
            <a:pPr>
              <a:lnSpc>
                <a:spcPct val="150000"/>
              </a:lnSpc>
            </a:pPr>
            <a:r>
              <a:rPr lang="en-US" altLang="ja-JP" sz="1600" dirty="0"/>
              <a:t>       carnitine metabolism</a:t>
            </a:r>
            <a:endParaRPr lang="en-US" altLang="ja-JP" sz="1500" dirty="0"/>
          </a:p>
          <a:p>
            <a:pPr>
              <a:lnSpc>
                <a:spcPct val="150000"/>
              </a:lnSpc>
              <a:defRPr/>
            </a:pPr>
            <a:endParaRPr lang="en-US" altLang="ja-JP" sz="1600" dirty="0">
              <a:latin typeface="+mn-ea"/>
              <a:ea typeface="+mn-ea"/>
            </a:endParaRPr>
          </a:p>
          <a:p>
            <a:pPr>
              <a:lnSpc>
                <a:spcPct val="150000"/>
              </a:lnSpc>
              <a:defRPr/>
            </a:pPr>
            <a:endParaRPr lang="en-US" altLang="ja-JP" sz="1600" dirty="0">
              <a:latin typeface="+mn-ea"/>
              <a:ea typeface="+mn-ea"/>
            </a:endParaRPr>
          </a:p>
          <a:p>
            <a:pPr>
              <a:lnSpc>
                <a:spcPct val="150000"/>
              </a:lnSpc>
              <a:defRPr/>
            </a:pPr>
            <a:endParaRPr lang="en-US" altLang="ja-JP" sz="1400" dirty="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68437" y="6440109"/>
            <a:ext cx="5976664" cy="1384995"/>
          </a:xfrm>
          <a:prstGeom prst="rect">
            <a:avLst/>
          </a:prstGeom>
          <a:noFill/>
        </p:spPr>
        <p:txBody>
          <a:bodyPr wrap="square">
            <a:spAutoFit/>
          </a:bodyPr>
          <a:lstStyle/>
          <a:p>
            <a:r>
              <a:rPr lang="en-US" altLang="ja-JP" sz="1400" b="1" dirty="0">
                <a:latin typeface="+mn-ea"/>
                <a:ea typeface="+mn-ea"/>
              </a:rPr>
              <a:t>Abstract</a:t>
            </a:r>
            <a:r>
              <a:rPr lang="ja-JP" altLang="en-US" sz="1400" b="1" dirty="0">
                <a:latin typeface="+mn-ea"/>
                <a:ea typeface="+mn-ea"/>
              </a:rPr>
              <a:t>：　</a:t>
            </a:r>
            <a:r>
              <a:rPr lang="en-US" altLang="ja-JP" sz="1400" dirty="0"/>
              <a:t>In this talk, I will first introduce Non Linear Mixed Effects Models, a framework with a wide range of applications, most commonly known for its use in pharmacokinetics and pharmacodynamics. Afterwards I will describe how NLMEM can be applied to investigate the metabolism of carnitine, a very important metabolite, since it allows long-chain fatty acids degradation in our bodies.</a:t>
            </a:r>
            <a:endParaRPr lang="en-US" altLang="ja-JP" sz="1400" dirty="0">
              <a:latin typeface="+mn-ea"/>
              <a:ea typeface="+mn-ea"/>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7250</TotalTime>
  <Words>34</Words>
  <Application>Microsoft Office PowerPoint</Application>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tomisawa</cp:lastModifiedBy>
  <cp:revision>391</cp:revision>
  <cp:lastPrinted>2018-04-12T03:19:28Z</cp:lastPrinted>
  <dcterms:created xsi:type="dcterms:W3CDTF">2007-04-12T08:17:59Z</dcterms:created>
  <dcterms:modified xsi:type="dcterms:W3CDTF">2018-04-12T08:43:37Z</dcterms:modified>
</cp:coreProperties>
</file>