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6858000" cy="9906000" type="A4"/>
  <p:notesSz cx="6735763" cy="9866313"/>
  <p:defaultTextStyle>
    <a:defPPr>
      <a:defRPr lang="ja-JP"/>
    </a:defPPr>
    <a:lvl1pPr algn="l" rtl="0" fontAlgn="base">
      <a:spcBef>
        <a:spcPct val="0"/>
      </a:spcBef>
      <a:spcAft>
        <a:spcPct val="0"/>
      </a:spcAft>
      <a:defRPr kumimoji="1" sz="11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1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1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1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100" kern="1200">
        <a:solidFill>
          <a:schemeClr val="tx1"/>
        </a:solidFill>
        <a:latin typeface="Arial" charset="0"/>
        <a:ea typeface="ＭＳ Ｐゴシック" pitchFamily="50" charset="-128"/>
        <a:cs typeface="+mn-cs"/>
      </a:defRPr>
    </a:lvl5pPr>
    <a:lvl6pPr marL="2286000" algn="l" defTabSz="914400" rtl="0" eaLnBrk="1" latinLnBrk="0" hangingPunct="1">
      <a:defRPr kumimoji="1" sz="1100" kern="1200">
        <a:solidFill>
          <a:schemeClr val="tx1"/>
        </a:solidFill>
        <a:latin typeface="Arial" charset="0"/>
        <a:ea typeface="ＭＳ Ｐゴシック" pitchFamily="50" charset="-128"/>
        <a:cs typeface="+mn-cs"/>
      </a:defRPr>
    </a:lvl6pPr>
    <a:lvl7pPr marL="2743200" algn="l" defTabSz="914400" rtl="0" eaLnBrk="1" latinLnBrk="0" hangingPunct="1">
      <a:defRPr kumimoji="1" sz="1100" kern="1200">
        <a:solidFill>
          <a:schemeClr val="tx1"/>
        </a:solidFill>
        <a:latin typeface="Arial" charset="0"/>
        <a:ea typeface="ＭＳ Ｐゴシック" pitchFamily="50" charset="-128"/>
        <a:cs typeface="+mn-cs"/>
      </a:defRPr>
    </a:lvl7pPr>
    <a:lvl8pPr marL="3200400" algn="l" defTabSz="914400" rtl="0" eaLnBrk="1" latinLnBrk="0" hangingPunct="1">
      <a:defRPr kumimoji="1" sz="1100" kern="1200">
        <a:solidFill>
          <a:schemeClr val="tx1"/>
        </a:solidFill>
        <a:latin typeface="Arial" charset="0"/>
        <a:ea typeface="ＭＳ Ｐゴシック" pitchFamily="50" charset="-128"/>
        <a:cs typeface="+mn-cs"/>
      </a:defRPr>
    </a:lvl8pPr>
    <a:lvl9pPr marL="3657600" algn="l" defTabSz="914400" rtl="0" eaLnBrk="1" latinLnBrk="0" hangingPunct="1">
      <a:defRPr kumimoji="1" sz="11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9933"/>
    <a:srgbClr val="FF9900"/>
    <a:srgbClr val="6666FF"/>
    <a:srgbClr val="9966FF"/>
    <a:srgbClr val="00FF99"/>
    <a:srgbClr val="7D9DF7"/>
    <a:srgbClr val="7FC0F5"/>
    <a:srgbClr val="97E3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3" autoAdjust="0"/>
    <p:restoredTop sz="94730" autoAdjust="0"/>
  </p:normalViewPr>
  <p:slideViewPr>
    <p:cSldViewPr>
      <p:cViewPr varScale="1">
        <p:scale>
          <a:sx n="105" d="100"/>
          <a:sy n="105" d="100"/>
        </p:scale>
        <p:origin x="426" y="114"/>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2125"/>
          </a:xfrm>
          <a:prstGeom prst="rect">
            <a:avLst/>
          </a:prstGeom>
        </p:spPr>
        <p:txBody>
          <a:bodyPr vert="horz" lIns="87540" tIns="43769" rIns="87540" bIns="43769" rtlCol="0"/>
          <a:lstStyle>
            <a:lvl1pPr algn="l">
              <a:defRPr sz="1100">
                <a:latin typeface="Arial" charset="0"/>
                <a:ea typeface="ＭＳ Ｐゴシック" pitchFamily="50" charset="-128"/>
                <a:cs typeface="+mn-cs"/>
              </a:defRPr>
            </a:lvl1pPr>
          </a:lstStyle>
          <a:p>
            <a:pPr>
              <a:defRPr/>
            </a:pPr>
            <a:endParaRPr lang="ja-JP" altLang="en-US"/>
          </a:p>
        </p:txBody>
      </p:sp>
      <p:sp>
        <p:nvSpPr>
          <p:cNvPr id="3" name="日付プレースホルダ 2"/>
          <p:cNvSpPr>
            <a:spLocks noGrp="1"/>
          </p:cNvSpPr>
          <p:nvPr>
            <p:ph type="dt" idx="1"/>
          </p:nvPr>
        </p:nvSpPr>
        <p:spPr>
          <a:xfrm>
            <a:off x="3814763" y="0"/>
            <a:ext cx="2919412" cy="492125"/>
          </a:xfrm>
          <a:prstGeom prst="rect">
            <a:avLst/>
          </a:prstGeom>
        </p:spPr>
        <p:txBody>
          <a:bodyPr vert="horz" wrap="square" lIns="87540" tIns="43769" rIns="87540" bIns="43769" numCol="1" anchor="t" anchorCtr="0" compatLnSpc="1">
            <a:prstTxWarp prst="textNoShape">
              <a:avLst/>
            </a:prstTxWarp>
          </a:bodyPr>
          <a:lstStyle>
            <a:lvl1pPr algn="r">
              <a:defRPr>
                <a:latin typeface="Arial" pitchFamily="34" charset="0"/>
              </a:defRPr>
            </a:lvl1pPr>
          </a:lstStyle>
          <a:p>
            <a:pPr>
              <a:defRPr/>
            </a:pPr>
            <a:fld id="{59BE6C5B-C32E-4CA5-9A48-A91B82A01883}" type="datetimeFigureOut">
              <a:rPr lang="ja-JP" altLang="en-US"/>
              <a:pPr>
                <a:defRPr/>
              </a:pPr>
              <a:t>2019/10/21</a:t>
            </a:fld>
            <a:endParaRPr lang="ja-JP" altLang="en-US"/>
          </a:p>
        </p:txBody>
      </p:sp>
      <p:sp>
        <p:nvSpPr>
          <p:cNvPr id="4" name="スライド イメージ プレースホルダ 3"/>
          <p:cNvSpPr>
            <a:spLocks noGrp="1" noRot="1" noChangeAspect="1"/>
          </p:cNvSpPr>
          <p:nvPr>
            <p:ph type="sldImg" idx="2"/>
          </p:nvPr>
        </p:nvSpPr>
        <p:spPr>
          <a:xfrm>
            <a:off x="2087563" y="741363"/>
            <a:ext cx="2560637" cy="3698875"/>
          </a:xfrm>
          <a:prstGeom prst="rect">
            <a:avLst/>
          </a:prstGeom>
          <a:noFill/>
          <a:ln w="12700">
            <a:solidFill>
              <a:prstClr val="black"/>
            </a:solidFill>
          </a:ln>
        </p:spPr>
        <p:txBody>
          <a:bodyPr vert="horz" lIns="87540" tIns="43769" rIns="87540" bIns="43769" rtlCol="0" anchor="ctr"/>
          <a:lstStyle/>
          <a:p>
            <a:pPr lvl="0"/>
            <a:endParaRPr lang="ja-JP" altLang="en-US" noProof="0"/>
          </a:p>
        </p:txBody>
      </p:sp>
      <p:sp>
        <p:nvSpPr>
          <p:cNvPr id="5" name="ノート プレースホルダ 4"/>
          <p:cNvSpPr>
            <a:spLocks noGrp="1"/>
          </p:cNvSpPr>
          <p:nvPr>
            <p:ph type="body" sz="quarter" idx="3"/>
          </p:nvPr>
        </p:nvSpPr>
        <p:spPr>
          <a:xfrm>
            <a:off x="673100" y="4686300"/>
            <a:ext cx="5389563" cy="4438650"/>
          </a:xfrm>
          <a:prstGeom prst="rect">
            <a:avLst/>
          </a:prstGeom>
        </p:spPr>
        <p:txBody>
          <a:bodyPr vert="horz" lIns="87540" tIns="43769" rIns="87540" bIns="43769"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372600"/>
            <a:ext cx="2919413" cy="492125"/>
          </a:xfrm>
          <a:prstGeom prst="rect">
            <a:avLst/>
          </a:prstGeom>
        </p:spPr>
        <p:txBody>
          <a:bodyPr vert="horz" lIns="87540" tIns="43769" rIns="87540" bIns="43769" rtlCol="0" anchor="b"/>
          <a:lstStyle>
            <a:lvl1pPr algn="l">
              <a:defRPr sz="1100">
                <a:latin typeface="Arial" charset="0"/>
                <a:ea typeface="ＭＳ Ｐゴシック" pitchFamily="50" charset="-128"/>
                <a:cs typeface="+mn-cs"/>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2600"/>
            <a:ext cx="2919412" cy="492125"/>
          </a:xfrm>
          <a:prstGeom prst="rect">
            <a:avLst/>
          </a:prstGeom>
        </p:spPr>
        <p:txBody>
          <a:bodyPr vert="horz" wrap="square" lIns="87540" tIns="43769" rIns="87540" bIns="43769" numCol="1" anchor="b" anchorCtr="0" compatLnSpc="1">
            <a:prstTxWarp prst="textNoShape">
              <a:avLst/>
            </a:prstTxWarp>
          </a:bodyPr>
          <a:lstStyle>
            <a:lvl1pPr algn="r">
              <a:defRPr>
                <a:latin typeface="Arial" pitchFamily="34" charset="0"/>
              </a:defRPr>
            </a:lvl1pPr>
          </a:lstStyle>
          <a:p>
            <a:pPr>
              <a:defRPr/>
            </a:pPr>
            <a:fld id="{CCD2EBDC-0EC5-47A6-9458-69E3280EB8BE}" type="slidenum">
              <a:rPr lang="ja-JP" altLang="en-US"/>
              <a:pPr>
                <a:defRPr/>
              </a:pPr>
              <a:t>‹#›</a:t>
            </a:fld>
            <a:endParaRPr lang="ja-JP" altLang="en-US"/>
          </a:p>
        </p:txBody>
      </p:sp>
    </p:spTree>
    <p:extLst>
      <p:ext uri="{BB962C8B-B14F-4D97-AF65-F5344CB8AC3E}">
        <p14:creationId xmlns:p14="http://schemas.microsoft.com/office/powerpoint/2010/main" val="12230449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ＭＳ Ｐゴシック" charset="0"/>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099" name="ノート プレースホルダ 2"/>
          <p:cNvSpPr>
            <a:spLocks noGrp="1"/>
          </p:cNvSpPr>
          <p:nvPr>
            <p:ph type="body" idx="1"/>
          </p:nvPr>
        </p:nvSpPr>
        <p:spPr bwMode="auto">
          <a:noFill/>
        </p:spPr>
        <p:txBody>
          <a:bodyPr wrap="square" numCol="1" anchor="t" anchorCtr="0" compatLnSpc="1">
            <a:prstTxWarp prst="textNoShape">
              <a:avLst/>
            </a:prstTxWarp>
            <a:normAutofit fontScale="92500"/>
          </a:bodyPr>
          <a:lstStyle/>
          <a:p>
            <a:pPr eaLnBrk="1" hangingPunct="1">
              <a:spcBef>
                <a:spcPct val="0"/>
              </a:spcBef>
            </a:pPr>
            <a:br>
              <a:rPr lang="ja-JP" altLang="en-US"/>
            </a:br>
            <a:br>
              <a:rPr lang="ja-JP" altLang="en-US"/>
            </a:br>
            <a:br>
              <a:rPr lang="ja-JP" altLang="en-US"/>
            </a:br>
            <a:r>
              <a:rPr lang="ja-JP" altLang="en-US"/>
              <a:t>アブストラクト</a:t>
            </a:r>
            <a:r>
              <a:rPr lang="en-US" altLang="ja-JP"/>
              <a:t>:</a:t>
            </a:r>
            <a:br>
              <a:rPr lang="en-US" altLang="ja-JP"/>
            </a:br>
            <a:r>
              <a:rPr lang="ja-JP" altLang="en-US"/>
              <a:t>等高線法を用いた結晶のスパイラル成長の数理モデルを用いて、共回転対と呼ばれる、</a:t>
            </a:r>
            <a:br>
              <a:rPr lang="ja-JP" altLang="en-US"/>
            </a:br>
            <a:r>
              <a:rPr lang="ja-JP" altLang="en-US"/>
              <a:t>同じ回転方向を示すらせん転位の対による結晶表面の成長速度について考察する。</a:t>
            </a:r>
            <a:br>
              <a:rPr lang="ja-JP" altLang="en-US"/>
            </a:br>
            <a:br>
              <a:rPr lang="ja-JP" altLang="en-US"/>
            </a:br>
            <a:r>
              <a:rPr lang="en-US" altLang="ja-JP"/>
              <a:t>Burton-Cabrera-Frank</a:t>
            </a:r>
            <a:r>
              <a:rPr lang="ja-JP" altLang="en-US"/>
              <a:t>によると、対の距離がある臨界距離より遠い場合は</a:t>
            </a:r>
            <a:br>
              <a:rPr lang="ja-JP" altLang="en-US"/>
            </a:br>
            <a:r>
              <a:rPr lang="ja-JP" altLang="en-US"/>
              <a:t>単独のらせん転位による結晶表面の成長と見分けが付かないとされる。</a:t>
            </a:r>
            <a:br>
              <a:rPr lang="ja-JP" altLang="en-US"/>
            </a:br>
            <a:r>
              <a:rPr lang="ja-JP" altLang="en-US"/>
              <a:t>他方その臨界距離より近い場合は、対を限りなく近づけた時の成長速度が</a:t>
            </a:r>
            <a:br>
              <a:rPr lang="ja-JP" altLang="en-US"/>
            </a:br>
            <a:r>
              <a:rPr lang="ja-JP" altLang="en-US"/>
              <a:t>単独のらせん転位の</a:t>
            </a:r>
            <a:r>
              <a:rPr lang="en-US" altLang="ja-JP"/>
              <a:t>2</a:t>
            </a:r>
            <a:r>
              <a:rPr lang="ja-JP" altLang="en-US"/>
              <a:t>倍になるとされるが、その中間の距離において</a:t>
            </a:r>
            <a:br>
              <a:rPr lang="ja-JP" altLang="en-US"/>
            </a:br>
            <a:r>
              <a:rPr lang="ja-JP" altLang="en-US"/>
              <a:t>成長速度がどうなるかという評価式は与えられていない。</a:t>
            </a:r>
            <a:br>
              <a:rPr lang="ja-JP" altLang="en-US"/>
            </a:br>
            <a:br>
              <a:rPr lang="ja-JP" altLang="en-US"/>
            </a:br>
            <a:r>
              <a:rPr lang="ja-JP" altLang="en-US"/>
              <a:t>そこで上記の事実について数値計算実験を行った結果、臨界距離にずれがあることを発見した。</a:t>
            </a:r>
            <a:br>
              <a:rPr lang="ja-JP" altLang="en-US"/>
            </a:br>
            <a:r>
              <a:rPr lang="ja-JP" altLang="en-US"/>
              <a:t>そこで共回転対による成長速度の評価を行い、その観点から臨界距離の新しい定義とその数値を与え、</a:t>
            </a:r>
            <a:br>
              <a:rPr lang="ja-JP" altLang="en-US"/>
            </a:br>
            <a:r>
              <a:rPr lang="ja-JP" altLang="en-US"/>
              <a:t>これが数値計算実験の結果と非常に良く合うことを報告する。</a:t>
            </a:r>
            <a:br>
              <a:rPr lang="ja-JP" altLang="en-US"/>
            </a:br>
            <a:br>
              <a:rPr lang="ja-JP" altLang="en-US"/>
            </a:br>
            <a:r>
              <a:rPr lang="ja-JP" altLang="en-US"/>
              <a:t>評価と臨界距離の改善において重要な役割を果たしたのは単独のらせん転位により</a:t>
            </a:r>
            <a:br>
              <a:rPr lang="ja-JP" altLang="en-US"/>
            </a:br>
            <a:r>
              <a:rPr lang="ja-JP" altLang="en-US"/>
              <a:t>与えられるスパイラルステップの回転速度で、</a:t>
            </a:r>
            <a:r>
              <a:rPr lang="en-US" altLang="ja-JP"/>
              <a:t>Burton-Cabrera-Frank</a:t>
            </a:r>
            <a:r>
              <a:rPr lang="ja-JP" altLang="en-US"/>
              <a:t>はこれを</a:t>
            </a:r>
            <a:br>
              <a:rPr lang="ja-JP" altLang="en-US"/>
            </a:br>
            <a:r>
              <a:rPr lang="ja-JP" altLang="en-US"/>
              <a:t>アルキメデスのらせんによる近似から計算していた。この結果をより精度の良いものに</a:t>
            </a:r>
            <a:br>
              <a:rPr lang="ja-JP" altLang="en-US"/>
            </a:br>
            <a:r>
              <a:rPr lang="ja-JP" altLang="en-US"/>
              <a:t>改めることによりある程度の指標となる成長速度の評価式を得ることができた。</a:t>
            </a:r>
            <a:endParaRPr lang="en-US" altLang="ja-JP"/>
          </a:p>
          <a:p>
            <a:pPr eaLnBrk="1" hangingPunct="1">
              <a:spcBef>
                <a:spcPct val="0"/>
              </a:spcBef>
            </a:pPr>
            <a:br>
              <a:rPr lang="ja-JP" altLang="en-US"/>
            </a:br>
            <a:endParaRPr lang="ja-JP" altLang="en-US"/>
          </a:p>
        </p:txBody>
      </p:sp>
      <p:sp>
        <p:nvSpPr>
          <p:cNvPr id="4100" name="スライド番号プレースホルダ 3"/>
          <p:cNvSpPr>
            <a:spLocks noGrp="1"/>
          </p:cNvSpPr>
          <p:nvPr>
            <p:ph type="sldNum" sz="quarter" idx="5"/>
          </p:nvPr>
        </p:nvSpPr>
        <p:spPr bwMode="auto">
          <a:noFill/>
          <a:ln>
            <a:miter lim="800000"/>
            <a:headEnd/>
            <a:tailEnd/>
          </a:ln>
        </p:spPr>
        <p:txBody>
          <a:bodyPr/>
          <a:lstStyle/>
          <a:p>
            <a:fld id="{DAD187C0-13F0-4B7E-BF27-3BE200912D06}" type="slidenum">
              <a:rPr lang="ja-JP" altLang="en-US" smtClean="0">
                <a:latin typeface="Arial" charset="0"/>
              </a:rPr>
              <a:pPr/>
              <a:t>1</a:t>
            </a:fld>
            <a:endParaRPr lang="ja-JP" altLang="en-US">
              <a:latin typeface="Arial" charset="0"/>
            </a:endParaRPr>
          </a:p>
        </p:txBody>
      </p:sp>
    </p:spTree>
    <p:extLst>
      <p:ext uri="{BB962C8B-B14F-4D97-AF65-F5344CB8AC3E}">
        <p14:creationId xmlns:p14="http://schemas.microsoft.com/office/powerpoint/2010/main" val="1558006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lang="ja-JP" altLang="en-US"/>
              <a:t>マスタ タイトルの書式設定</a:t>
            </a:r>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77F6382-FA2E-4B11-9587-EA7DDE0FB878}"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40FF71C-7C81-414F-ABAC-7079BD9A6C4C}"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886325" y="881063"/>
            <a:ext cx="1457325" cy="79248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14350" y="881063"/>
            <a:ext cx="4219575" cy="79248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7253895-8928-40DD-9270-A89E89D3F192}"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94CD4DE-32C0-4A11-8E53-6CCECCC27CB8}"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C12CF5E-7203-4B1A-BD38-9CF6E7144AE5}"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1435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50520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A6D0C46-72EC-4559-9E1D-427275C4A9B2}"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426D4BAA-B859-4F2E-91D7-E9B879ECB56F}"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39A2C489-943D-4CD2-901A-EC486320CB2B}"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5B2265C1-E678-44FF-8BA3-7EA0DA9339E0}"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8DD3A9D-649B-4B53-891A-552EB3C1FA5D}"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22E29F8-A95A-4B52-BCDF-642AD6ED846E}"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81063"/>
            <a:ext cx="58293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14350" y="2862263"/>
            <a:ext cx="5829300" cy="5943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514350" y="9024938"/>
            <a:ext cx="142875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50" charset="-128"/>
                <a:cs typeface="+mn-cs"/>
              </a:defRPr>
            </a:lvl1pPr>
          </a:lstStyle>
          <a:p>
            <a:pPr>
              <a:defRPr/>
            </a:pPr>
            <a:endParaRPr lang="en-US" altLang="ja-JP"/>
          </a:p>
        </p:txBody>
      </p:sp>
      <p:sp>
        <p:nvSpPr>
          <p:cNvPr id="1029" name="Rectangle 5"/>
          <p:cNvSpPr>
            <a:spLocks noGrp="1" noChangeArrowheads="1"/>
          </p:cNvSpPr>
          <p:nvPr>
            <p:ph type="ftr" sz="quarter" idx="3"/>
          </p:nvPr>
        </p:nvSpPr>
        <p:spPr bwMode="auto">
          <a:xfrm>
            <a:off x="2343150" y="9024938"/>
            <a:ext cx="217170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cs typeface="+mn-cs"/>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9024938"/>
            <a:ext cx="142875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1FAAA8FD-A486-4F36-9121-A429E989DDE0}"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8000"/>
            <a:lum/>
          </a:blip>
          <a:srcRect/>
          <a:stretch>
            <a:fillRect t="18000" b="12000"/>
          </a:stretch>
        </a:blipFill>
        <a:effectLst/>
      </p:bgPr>
    </p:bg>
    <p:spTree>
      <p:nvGrpSpPr>
        <p:cNvPr id="1" name=""/>
        <p:cNvGrpSpPr/>
        <p:nvPr/>
      </p:nvGrpSpPr>
      <p:grpSpPr>
        <a:xfrm>
          <a:off x="0" y="0"/>
          <a:ext cx="0" cy="0"/>
          <a:chOff x="0" y="0"/>
          <a:chExt cx="0" cy="0"/>
        </a:xfrm>
      </p:grpSpPr>
      <p:sp>
        <p:nvSpPr>
          <p:cNvPr id="4104" name="Text Box 8"/>
          <p:cNvSpPr txBox="1">
            <a:spLocks noChangeArrowheads="1"/>
          </p:cNvSpPr>
          <p:nvPr/>
        </p:nvSpPr>
        <p:spPr bwMode="auto">
          <a:xfrm>
            <a:off x="2492896" y="272480"/>
            <a:ext cx="2016869" cy="777136"/>
          </a:xfrm>
          <a:prstGeom prst="rect">
            <a:avLst/>
          </a:prstGeom>
          <a:noFill/>
          <a:ln w="9525">
            <a:noFill/>
            <a:miter lim="800000"/>
            <a:headEnd/>
            <a:tailEnd/>
          </a:ln>
        </p:spPr>
        <p:txBody>
          <a:bodyPr wrap="square">
            <a:spAutoFit/>
          </a:bodyPr>
          <a:lstStyle/>
          <a:p>
            <a:pPr algn="ctr">
              <a:defRPr/>
            </a:pPr>
            <a:r>
              <a:rPr lang="ja-JP" altLang="en-US" sz="2800" b="1" dirty="0">
                <a:solidFill>
                  <a:schemeClr val="accent2"/>
                </a:solidFill>
                <a:latin typeface="+mj-ea"/>
                <a:ea typeface="+mj-ea"/>
              </a:rPr>
              <a:t>第</a:t>
            </a:r>
            <a:r>
              <a:rPr lang="en-US" altLang="ja-JP" sz="2800" b="1" dirty="0">
                <a:solidFill>
                  <a:schemeClr val="accent2"/>
                </a:solidFill>
                <a:latin typeface="+mj-ea"/>
                <a:ea typeface="+mj-ea"/>
              </a:rPr>
              <a:t>103</a:t>
            </a:r>
            <a:r>
              <a:rPr lang="ja-JP" altLang="en-US" sz="2800" b="1" dirty="0">
                <a:solidFill>
                  <a:schemeClr val="accent2"/>
                </a:solidFill>
                <a:latin typeface="+mj-ea"/>
                <a:ea typeface="+mj-ea"/>
              </a:rPr>
              <a:t>回</a:t>
            </a:r>
            <a:endParaRPr lang="ja-JP" altLang="en-US" sz="2800" b="1" dirty="0">
              <a:solidFill>
                <a:srgbClr val="30FF94"/>
              </a:solidFill>
              <a:latin typeface="+mj-ea"/>
              <a:ea typeface="+mj-ea"/>
            </a:endParaRPr>
          </a:p>
          <a:p>
            <a:pPr>
              <a:spcBef>
                <a:spcPct val="50000"/>
              </a:spcBef>
              <a:defRPr/>
            </a:pPr>
            <a:endParaRPr lang="en-US" altLang="ja-JP" dirty="0">
              <a:latin typeface="+mj-ea"/>
              <a:ea typeface="+mj-ea"/>
            </a:endParaRPr>
          </a:p>
        </p:txBody>
      </p:sp>
      <p:sp>
        <p:nvSpPr>
          <p:cNvPr id="14340" name="Rectangle 17"/>
          <p:cNvSpPr>
            <a:spLocks noChangeArrowheads="1"/>
          </p:cNvSpPr>
          <p:nvPr/>
        </p:nvSpPr>
        <p:spPr bwMode="auto">
          <a:xfrm>
            <a:off x="1449388" y="1676400"/>
            <a:ext cx="184150" cy="457200"/>
          </a:xfrm>
          <a:prstGeom prst="rect">
            <a:avLst/>
          </a:prstGeom>
          <a:noFill/>
          <a:ln>
            <a:noFill/>
          </a:ln>
          <a:extLst/>
        </p:spPr>
        <p:txBody>
          <a:bodyPr wrap="none">
            <a:spAutoFit/>
          </a:bodyPr>
          <a:lstStyle/>
          <a:p>
            <a:pPr>
              <a:defRPr/>
            </a:pPr>
            <a:endParaRPr lang="ja-JP" altLang="en-US" sz="2400">
              <a:latin typeface="+mj-ea"/>
              <a:ea typeface="+mj-ea"/>
              <a:cs typeface="ＭＳ Ｐゴシック" charset="0"/>
            </a:endParaRPr>
          </a:p>
        </p:txBody>
      </p:sp>
      <p:sp>
        <p:nvSpPr>
          <p:cNvPr id="19" name="Rectangle 5"/>
          <p:cNvSpPr>
            <a:spLocks noChangeArrowheads="1"/>
          </p:cNvSpPr>
          <p:nvPr/>
        </p:nvSpPr>
        <p:spPr bwMode="auto">
          <a:xfrm>
            <a:off x="332656" y="776536"/>
            <a:ext cx="6192688" cy="1224136"/>
          </a:xfrm>
          <a:prstGeom prst="rect">
            <a:avLst/>
          </a:prstGeom>
          <a:gradFill>
            <a:gsLst>
              <a:gs pos="0">
                <a:srgbClr val="03D4A8"/>
              </a:gs>
              <a:gs pos="25000">
                <a:srgbClr val="21D6E0"/>
              </a:gs>
              <a:gs pos="75000">
                <a:srgbClr val="0087E6"/>
              </a:gs>
              <a:gs pos="100000">
                <a:srgbClr val="005CBF"/>
              </a:gs>
            </a:gsLst>
            <a:lin ang="5400000" scaled="0"/>
          </a:gradFill>
          <a:ln w="9525">
            <a:solidFill>
              <a:schemeClr val="bg1"/>
            </a:solidFill>
            <a:miter lim="800000"/>
            <a:headEnd/>
            <a:tailEnd/>
          </a:ln>
          <a:effectLst>
            <a:softEdge rad="31750"/>
          </a:effectLst>
        </p:spPr>
        <p:txBody>
          <a:bodyPr anchor="ctr"/>
          <a:lstStyle/>
          <a:p>
            <a:pPr algn="ctr">
              <a:defRPr/>
            </a:pPr>
            <a:r>
              <a:rPr lang="ja-JP" altLang="en-US" sz="2400" dirty="0">
                <a:solidFill>
                  <a:srgbClr val="FFC000"/>
                </a:solidFill>
                <a:effectLst>
                  <a:outerShdw blurRad="38100" dist="38100" dir="2700000" algn="tl">
                    <a:srgbClr val="000000">
                      <a:alpha val="43137"/>
                    </a:srgbClr>
                  </a:outerShdw>
                </a:effectLst>
                <a:latin typeface="+mj-ea"/>
                <a:ea typeface="+mj-ea"/>
              </a:rPr>
              <a:t>附属社会創造数学センター主催</a:t>
            </a:r>
            <a:endParaRPr lang="en-US" altLang="ja-JP" sz="2400" dirty="0">
              <a:solidFill>
                <a:srgbClr val="FFC000"/>
              </a:solidFill>
              <a:effectLst>
                <a:outerShdw blurRad="38100" dist="38100" dir="2700000" algn="tl">
                  <a:srgbClr val="000000">
                    <a:alpha val="43137"/>
                  </a:srgbClr>
                </a:outerShdw>
              </a:effectLst>
              <a:latin typeface="+mj-ea"/>
              <a:ea typeface="+mj-ea"/>
            </a:endParaRPr>
          </a:p>
          <a:p>
            <a:pPr algn="ctr">
              <a:defRPr/>
            </a:pPr>
            <a:r>
              <a:rPr lang="ja-JP" altLang="en-US" sz="5400" dirty="0">
                <a:solidFill>
                  <a:srgbClr val="FFC000"/>
                </a:solidFill>
                <a:effectLst>
                  <a:outerShdw blurRad="38100" dist="38100" dir="2700000" algn="tl">
                    <a:srgbClr val="000000">
                      <a:alpha val="43137"/>
                    </a:srgbClr>
                  </a:outerShdw>
                </a:effectLst>
                <a:latin typeface="+mj-ea"/>
                <a:ea typeface="+mj-ea"/>
              </a:rPr>
              <a:t>北大ＭＭＣセミナー</a:t>
            </a:r>
            <a:endParaRPr lang="en-US" altLang="ja-JP" sz="5400" dirty="0">
              <a:solidFill>
                <a:srgbClr val="FFC000"/>
              </a:solidFill>
              <a:effectLst>
                <a:outerShdw blurRad="38100" dist="38100" dir="2700000" algn="tl">
                  <a:srgbClr val="000000">
                    <a:alpha val="43137"/>
                  </a:srgbClr>
                </a:outerShdw>
              </a:effectLst>
              <a:latin typeface="+mj-ea"/>
              <a:ea typeface="+mj-ea"/>
            </a:endParaRPr>
          </a:p>
        </p:txBody>
      </p:sp>
      <p:pic>
        <p:nvPicPr>
          <p:cNvPr id="2056" name="Picture 16"/>
          <p:cNvPicPr>
            <a:picLocks noChangeAspect="1" noChangeArrowheads="1"/>
          </p:cNvPicPr>
          <p:nvPr/>
        </p:nvPicPr>
        <p:blipFill>
          <a:blip r:embed="rId4" cstate="print"/>
          <a:srcRect/>
          <a:stretch>
            <a:fillRect/>
          </a:stretch>
        </p:blipFill>
        <p:spPr bwMode="auto">
          <a:xfrm>
            <a:off x="2420888" y="9273480"/>
            <a:ext cx="2447925" cy="431800"/>
          </a:xfrm>
          <a:prstGeom prst="rect">
            <a:avLst/>
          </a:prstGeom>
          <a:noFill/>
          <a:ln w="9525">
            <a:noFill/>
            <a:miter lim="800000"/>
            <a:headEnd/>
            <a:tailEnd/>
          </a:ln>
        </p:spPr>
      </p:pic>
      <p:sp>
        <p:nvSpPr>
          <p:cNvPr id="14351" name="Text Box 11"/>
          <p:cNvSpPr txBox="1">
            <a:spLocks noChangeArrowheads="1"/>
          </p:cNvSpPr>
          <p:nvPr/>
        </p:nvSpPr>
        <p:spPr bwMode="auto">
          <a:xfrm>
            <a:off x="2060848" y="8265368"/>
            <a:ext cx="3022600" cy="1107996"/>
          </a:xfrm>
          <a:prstGeom prst="rect">
            <a:avLst/>
          </a:prstGeom>
          <a:noFill/>
          <a:ln>
            <a:noFill/>
          </a:ln>
          <a:extLst/>
        </p:spPr>
        <p:txBody>
          <a:bodyPr>
            <a:spAutoFit/>
          </a:bodyPr>
          <a:lstStyle>
            <a:lvl1pPr>
              <a:defRPr kumimoji="1" sz="1100">
                <a:solidFill>
                  <a:schemeClr val="tx1"/>
                </a:solidFill>
                <a:latin typeface="Arial" charset="0"/>
                <a:ea typeface="ＭＳ Ｐゴシック" charset="0"/>
                <a:cs typeface="ＭＳ Ｐゴシック" charset="0"/>
              </a:defRPr>
            </a:lvl1pPr>
            <a:lvl2pPr marL="742950" indent="-285750">
              <a:defRPr kumimoji="1" sz="1100">
                <a:solidFill>
                  <a:schemeClr val="tx1"/>
                </a:solidFill>
                <a:latin typeface="Arial" charset="0"/>
                <a:ea typeface="ＭＳ Ｐゴシック" charset="0"/>
              </a:defRPr>
            </a:lvl2pPr>
            <a:lvl3pPr marL="1143000" indent="-228600">
              <a:defRPr kumimoji="1" sz="1100">
                <a:solidFill>
                  <a:schemeClr val="tx1"/>
                </a:solidFill>
                <a:latin typeface="Arial" charset="0"/>
                <a:ea typeface="ＭＳ Ｐゴシック" charset="0"/>
              </a:defRPr>
            </a:lvl3pPr>
            <a:lvl4pPr marL="1600200" indent="-228600">
              <a:defRPr kumimoji="1" sz="1100">
                <a:solidFill>
                  <a:schemeClr val="tx1"/>
                </a:solidFill>
                <a:latin typeface="Arial" charset="0"/>
                <a:ea typeface="ＭＳ Ｐゴシック" charset="0"/>
              </a:defRPr>
            </a:lvl4pPr>
            <a:lvl5pPr marL="2057400" indent="-228600">
              <a:defRPr kumimoji="1" sz="1100">
                <a:solidFill>
                  <a:schemeClr val="tx1"/>
                </a:solidFill>
                <a:latin typeface="Arial" charset="0"/>
                <a:ea typeface="ＭＳ Ｐゴシック" charset="0"/>
              </a:defRPr>
            </a:lvl5pPr>
            <a:lvl6pPr marL="2514600" indent="-228600" fontAlgn="base">
              <a:spcBef>
                <a:spcPct val="0"/>
              </a:spcBef>
              <a:spcAft>
                <a:spcPct val="0"/>
              </a:spcAft>
              <a:defRPr kumimoji="1" sz="1100">
                <a:solidFill>
                  <a:schemeClr val="tx1"/>
                </a:solidFill>
                <a:latin typeface="Arial" charset="0"/>
                <a:ea typeface="ＭＳ Ｐゴシック" charset="0"/>
              </a:defRPr>
            </a:lvl6pPr>
            <a:lvl7pPr marL="2971800" indent="-228600" fontAlgn="base">
              <a:spcBef>
                <a:spcPct val="0"/>
              </a:spcBef>
              <a:spcAft>
                <a:spcPct val="0"/>
              </a:spcAft>
              <a:defRPr kumimoji="1" sz="1100">
                <a:solidFill>
                  <a:schemeClr val="tx1"/>
                </a:solidFill>
                <a:latin typeface="Arial" charset="0"/>
                <a:ea typeface="ＭＳ Ｐゴシック" charset="0"/>
              </a:defRPr>
            </a:lvl7pPr>
            <a:lvl8pPr marL="3429000" indent="-228600" fontAlgn="base">
              <a:spcBef>
                <a:spcPct val="0"/>
              </a:spcBef>
              <a:spcAft>
                <a:spcPct val="0"/>
              </a:spcAft>
              <a:defRPr kumimoji="1" sz="1100">
                <a:solidFill>
                  <a:schemeClr val="tx1"/>
                </a:solidFill>
                <a:latin typeface="Arial" charset="0"/>
                <a:ea typeface="ＭＳ Ｐゴシック" charset="0"/>
              </a:defRPr>
            </a:lvl8pPr>
            <a:lvl9pPr marL="3886200" indent="-228600" fontAlgn="base">
              <a:spcBef>
                <a:spcPct val="0"/>
              </a:spcBef>
              <a:spcAft>
                <a:spcPct val="0"/>
              </a:spcAft>
              <a:defRPr kumimoji="1" sz="1100">
                <a:solidFill>
                  <a:schemeClr val="tx1"/>
                </a:solidFill>
                <a:latin typeface="Arial" charset="0"/>
                <a:ea typeface="ＭＳ Ｐゴシック" charset="0"/>
              </a:defRPr>
            </a:lvl9pPr>
          </a:lstStyle>
          <a:p>
            <a:pPr algn="ctr">
              <a:defRPr/>
            </a:pPr>
            <a:r>
              <a:rPr lang="ja-JP" altLang="en-US" dirty="0">
                <a:latin typeface="+mj-ea"/>
                <a:ea typeface="+mj-ea"/>
              </a:rPr>
              <a:t>連絡先： 北海道大学電子科学研究所</a:t>
            </a:r>
            <a:endParaRPr lang="en-US" altLang="ja-JP" dirty="0">
              <a:latin typeface="+mj-ea"/>
              <a:ea typeface="+mj-ea"/>
            </a:endParaRPr>
          </a:p>
          <a:p>
            <a:pPr>
              <a:defRPr/>
            </a:pPr>
            <a:r>
              <a:rPr lang="ja-JP" altLang="en-US" dirty="0">
                <a:latin typeface="+mj-ea"/>
                <a:ea typeface="+mj-ea"/>
              </a:rPr>
              <a:t>　　　　　　　　　 附属社会創造数学研究センター</a:t>
            </a:r>
            <a:endParaRPr lang="en-US" altLang="ja-JP" dirty="0">
              <a:latin typeface="+mj-ea"/>
              <a:ea typeface="+mj-ea"/>
            </a:endParaRPr>
          </a:p>
          <a:p>
            <a:pPr>
              <a:defRPr/>
            </a:pPr>
            <a:r>
              <a:rPr lang="ja-JP" altLang="en-US" dirty="0">
                <a:latin typeface="+mj-ea"/>
                <a:ea typeface="+mj-ea"/>
              </a:rPr>
              <a:t>　　　　　　　　　 人間数理研究分野</a:t>
            </a:r>
            <a:endParaRPr lang="en-US" altLang="ja-JP" dirty="0">
              <a:latin typeface="+mj-ea"/>
              <a:ea typeface="+mj-ea"/>
            </a:endParaRPr>
          </a:p>
          <a:p>
            <a:pPr algn="ctr">
              <a:tabLst>
                <a:tab pos="1257300" algn="l"/>
              </a:tabLst>
              <a:defRPr/>
            </a:pPr>
            <a:r>
              <a:rPr lang="ja-JP" altLang="en-US" dirty="0">
                <a:latin typeface="+mj-ea"/>
                <a:ea typeface="+mj-ea"/>
              </a:rPr>
              <a:t>長山　雅晴　　内線： </a:t>
            </a:r>
            <a:r>
              <a:rPr lang="en-US" altLang="ja-JP" dirty="0">
                <a:latin typeface="+mj-ea"/>
                <a:ea typeface="+mj-ea"/>
              </a:rPr>
              <a:t>3357</a:t>
            </a:r>
          </a:p>
          <a:p>
            <a:pPr algn="ctr">
              <a:defRPr/>
            </a:pPr>
            <a:r>
              <a:rPr lang="en-US" altLang="ja-JP" dirty="0">
                <a:latin typeface="+mj-ea"/>
                <a:ea typeface="+mj-ea"/>
              </a:rPr>
              <a:t> nagayama@es.hokudai.ac.jp</a:t>
            </a:r>
          </a:p>
          <a:p>
            <a:pPr>
              <a:defRPr/>
            </a:pPr>
            <a:r>
              <a:rPr lang="ja-JP" altLang="en-US" dirty="0">
                <a:latin typeface="+mj-ea"/>
                <a:ea typeface="+mj-ea"/>
              </a:rPr>
              <a:t>　　　　　　　　</a:t>
            </a:r>
            <a:endParaRPr lang="en-US" altLang="ja-JP" dirty="0">
              <a:latin typeface="+mj-ea"/>
              <a:ea typeface="+mj-ea"/>
            </a:endParaRPr>
          </a:p>
        </p:txBody>
      </p:sp>
      <p:sp>
        <p:nvSpPr>
          <p:cNvPr id="15" name="テキスト ボックス 14"/>
          <p:cNvSpPr txBox="1"/>
          <p:nvPr/>
        </p:nvSpPr>
        <p:spPr>
          <a:xfrm>
            <a:off x="357484" y="2623615"/>
            <a:ext cx="6192688" cy="3108543"/>
          </a:xfrm>
          <a:prstGeom prst="rect">
            <a:avLst/>
          </a:prstGeom>
          <a:noFill/>
        </p:spPr>
        <p:txBody>
          <a:bodyPr wrap="square">
            <a:spAutoFit/>
          </a:bodyPr>
          <a:lstStyle/>
          <a:p>
            <a:pPr>
              <a:lnSpc>
                <a:spcPct val="150000"/>
              </a:lnSpc>
              <a:defRPr/>
            </a:pPr>
            <a:r>
              <a:rPr lang="en-US" altLang="ja-JP" sz="1400" b="1" dirty="0">
                <a:latin typeface="+mn-ea"/>
                <a:ea typeface="+mn-ea"/>
              </a:rPr>
              <a:t>Date:</a:t>
            </a:r>
            <a:r>
              <a:rPr lang="ja-JP" altLang="en-US" sz="1400" dirty="0">
                <a:latin typeface="+mn-ea"/>
                <a:ea typeface="+mn-ea"/>
              </a:rPr>
              <a:t> </a:t>
            </a:r>
            <a:r>
              <a:rPr lang="en-US" altLang="ja-JP" sz="1400" dirty="0">
                <a:latin typeface="+mn-ea"/>
                <a:ea typeface="+mn-ea"/>
              </a:rPr>
              <a:t>2019</a:t>
            </a:r>
            <a:r>
              <a:rPr lang="ja-JP" altLang="en-US" sz="1400" dirty="0">
                <a:latin typeface="+mn-ea"/>
                <a:ea typeface="+mn-ea"/>
              </a:rPr>
              <a:t>年</a:t>
            </a:r>
            <a:r>
              <a:rPr lang="en-US" altLang="ja-JP" sz="1400" dirty="0">
                <a:latin typeface="+mn-ea"/>
                <a:ea typeface="+mn-ea"/>
              </a:rPr>
              <a:t>11</a:t>
            </a:r>
            <a:r>
              <a:rPr lang="ja-JP" altLang="en-US" sz="1400" dirty="0">
                <a:latin typeface="+mn-ea"/>
                <a:ea typeface="+mn-ea"/>
              </a:rPr>
              <a:t>月</a:t>
            </a:r>
            <a:r>
              <a:rPr lang="en-US" altLang="ja-JP" sz="1400" dirty="0">
                <a:latin typeface="+mn-ea"/>
                <a:ea typeface="+mn-ea"/>
              </a:rPr>
              <a:t>1</a:t>
            </a:r>
            <a:r>
              <a:rPr lang="ja-JP" altLang="en-US" sz="1400" dirty="0">
                <a:latin typeface="+mn-ea"/>
                <a:ea typeface="+mn-ea"/>
              </a:rPr>
              <a:t>日（金） </a:t>
            </a:r>
            <a:r>
              <a:rPr lang="en-US" altLang="ja-JP" sz="1400" dirty="0">
                <a:solidFill>
                  <a:srgbClr val="FF0000"/>
                </a:solidFill>
                <a:latin typeface="+mn-ea"/>
                <a:ea typeface="+mn-ea"/>
              </a:rPr>
              <a:t>13</a:t>
            </a:r>
            <a:r>
              <a:rPr lang="ja-JP" altLang="en-US" sz="1400" dirty="0">
                <a:solidFill>
                  <a:srgbClr val="FF0000"/>
                </a:solidFill>
                <a:latin typeface="+mn-ea"/>
                <a:ea typeface="+mn-ea"/>
              </a:rPr>
              <a:t>：</a:t>
            </a:r>
            <a:r>
              <a:rPr lang="en-US" altLang="ja-JP" sz="1400" dirty="0">
                <a:solidFill>
                  <a:srgbClr val="FF0000"/>
                </a:solidFill>
                <a:latin typeface="+mn-ea"/>
                <a:ea typeface="+mn-ea"/>
              </a:rPr>
              <a:t>30</a:t>
            </a:r>
            <a:r>
              <a:rPr lang="ja-JP" altLang="en-US" sz="1400" dirty="0">
                <a:solidFill>
                  <a:srgbClr val="FF0000"/>
                </a:solidFill>
                <a:latin typeface="+mn-ea"/>
                <a:ea typeface="+mn-ea"/>
              </a:rPr>
              <a:t>～</a:t>
            </a:r>
            <a:r>
              <a:rPr lang="en-US" altLang="ja-JP" sz="1400" dirty="0">
                <a:solidFill>
                  <a:srgbClr val="FF0000"/>
                </a:solidFill>
                <a:latin typeface="+mn-ea"/>
                <a:ea typeface="+mn-ea"/>
              </a:rPr>
              <a:t>15:00</a:t>
            </a:r>
            <a:r>
              <a:rPr lang="ja-JP" altLang="en-US" sz="1400" dirty="0">
                <a:latin typeface="+mn-ea"/>
                <a:ea typeface="+mn-ea"/>
              </a:rPr>
              <a:t>　</a:t>
            </a:r>
            <a:endParaRPr lang="en-US" altLang="ja-JP" sz="1400" dirty="0">
              <a:latin typeface="+mn-ea"/>
              <a:ea typeface="+mn-ea"/>
            </a:endParaRPr>
          </a:p>
          <a:p>
            <a:pPr>
              <a:lnSpc>
                <a:spcPct val="150000"/>
              </a:lnSpc>
              <a:defRPr/>
            </a:pPr>
            <a:r>
              <a:rPr lang="ja-JP" altLang="en-US" sz="1400" dirty="0">
                <a:latin typeface="+mn-ea"/>
                <a:ea typeface="+mn-ea"/>
              </a:rPr>
              <a:t>　　　　　　　　　　　　　　　</a:t>
            </a:r>
            <a:r>
              <a:rPr lang="ja-JP" altLang="en-US" dirty="0">
                <a:solidFill>
                  <a:srgbClr val="FF0000"/>
                </a:solidFill>
                <a:latin typeface="+mn-ea"/>
                <a:ea typeface="+mn-ea"/>
              </a:rPr>
              <a:t>　　</a:t>
            </a:r>
            <a:r>
              <a:rPr lang="en-US" altLang="ja-JP" dirty="0">
                <a:solidFill>
                  <a:srgbClr val="FF0000"/>
                </a:solidFill>
                <a:latin typeface="+mn-ea"/>
                <a:ea typeface="+mn-ea"/>
              </a:rPr>
              <a:t>※</a:t>
            </a:r>
            <a:r>
              <a:rPr lang="ja-JP" altLang="en-US" dirty="0">
                <a:solidFill>
                  <a:srgbClr val="FF0000"/>
                </a:solidFill>
                <a:latin typeface="+mn-ea"/>
                <a:ea typeface="+mn-ea"/>
              </a:rPr>
              <a:t>通常と開催時刻が異なります。</a:t>
            </a:r>
            <a:endParaRPr lang="en-US" altLang="ja-JP" dirty="0">
              <a:solidFill>
                <a:srgbClr val="FF0000"/>
              </a:solidFill>
              <a:latin typeface="+mn-ea"/>
              <a:ea typeface="+mn-ea"/>
            </a:endParaRPr>
          </a:p>
          <a:p>
            <a:pPr>
              <a:lnSpc>
                <a:spcPct val="150000"/>
              </a:lnSpc>
              <a:defRPr/>
            </a:pPr>
            <a:r>
              <a:rPr lang="en-US" altLang="ja-JP" sz="1400" b="1" dirty="0">
                <a:latin typeface="+mn-ea"/>
                <a:ea typeface="+mn-ea"/>
              </a:rPr>
              <a:t>Speaker:</a:t>
            </a:r>
            <a:r>
              <a:rPr lang="ja-JP" altLang="en-US" sz="1400" dirty="0"/>
              <a:t>水藤寛（</a:t>
            </a:r>
            <a:r>
              <a:rPr lang="zh-CN" altLang="en-US" sz="1400" dirty="0"/>
              <a:t>東北大学材料科学高等研究所</a:t>
            </a:r>
            <a:r>
              <a:rPr lang="ja-JP" altLang="en-US" sz="1400" dirty="0"/>
              <a:t>）</a:t>
            </a:r>
            <a:endParaRPr lang="en-US" altLang="ja-JP" sz="1400" dirty="0"/>
          </a:p>
          <a:p>
            <a:pPr>
              <a:lnSpc>
                <a:spcPct val="150000"/>
              </a:lnSpc>
              <a:defRPr/>
            </a:pPr>
            <a:r>
              <a:rPr lang="en-US" altLang="ja-JP" sz="1400" dirty="0"/>
              <a:t>              Hiroshi </a:t>
            </a:r>
            <a:r>
              <a:rPr lang="en-US" altLang="ja-JP" sz="1400" dirty="0" err="1"/>
              <a:t>Suito</a:t>
            </a:r>
            <a:endParaRPr lang="en-US" altLang="ja-JP" sz="1400" dirty="0"/>
          </a:p>
          <a:p>
            <a:pPr>
              <a:lnSpc>
                <a:spcPct val="150000"/>
              </a:lnSpc>
              <a:defRPr/>
            </a:pPr>
            <a:r>
              <a:rPr lang="en-US" altLang="ja-JP" sz="1400" dirty="0"/>
              <a:t>              (Advanced Institute for Materials Research Tohoku University)</a:t>
            </a:r>
            <a:endParaRPr lang="zh-CN" altLang="en-US" sz="1400" dirty="0"/>
          </a:p>
          <a:p>
            <a:pPr>
              <a:lnSpc>
                <a:spcPct val="150000"/>
              </a:lnSpc>
              <a:defRPr/>
            </a:pPr>
            <a:r>
              <a:rPr lang="en-US" altLang="ja-JP" sz="1400" b="1" dirty="0">
                <a:latin typeface="+mn-ea"/>
                <a:ea typeface="+mn-ea"/>
              </a:rPr>
              <a:t>Place:</a:t>
            </a:r>
            <a:r>
              <a:rPr lang="en-US" altLang="ja-JP" sz="1400" dirty="0">
                <a:latin typeface="+mn-ea"/>
                <a:ea typeface="+mn-ea"/>
              </a:rPr>
              <a:t> </a:t>
            </a:r>
            <a:r>
              <a:rPr lang="ja-JP" altLang="en-US" sz="1400" dirty="0">
                <a:latin typeface="+mn-ea"/>
                <a:ea typeface="+mn-ea"/>
              </a:rPr>
              <a:t>電子科学研究所　中央キャンパス総合研究棟</a:t>
            </a:r>
            <a:r>
              <a:rPr lang="en-US" altLang="ja-JP" sz="1400" dirty="0">
                <a:latin typeface="+mn-ea"/>
                <a:ea typeface="+mn-ea"/>
              </a:rPr>
              <a:t>2</a:t>
            </a:r>
            <a:r>
              <a:rPr lang="ja-JP" altLang="en-US" sz="1400" dirty="0">
                <a:latin typeface="+mn-ea"/>
                <a:ea typeface="+mn-ea"/>
              </a:rPr>
              <a:t>号館</a:t>
            </a:r>
            <a:endParaRPr lang="en-US" altLang="ja-JP" sz="1400" dirty="0">
              <a:latin typeface="+mn-ea"/>
              <a:ea typeface="+mn-ea"/>
            </a:endParaRPr>
          </a:p>
          <a:p>
            <a:pPr>
              <a:lnSpc>
                <a:spcPct val="150000"/>
              </a:lnSpc>
              <a:defRPr/>
            </a:pPr>
            <a:r>
              <a:rPr lang="ja-JP" altLang="en-US" sz="1400" dirty="0">
                <a:latin typeface="+mn-ea"/>
                <a:ea typeface="+mn-ea"/>
              </a:rPr>
              <a:t>　　　　　　　　　　　　　　　　</a:t>
            </a:r>
            <a:r>
              <a:rPr lang="en-US" altLang="ja-JP" sz="1400" dirty="0">
                <a:latin typeface="+mn-ea"/>
                <a:ea typeface="+mn-ea"/>
              </a:rPr>
              <a:t>5F</a:t>
            </a:r>
            <a:r>
              <a:rPr lang="ja-JP" altLang="en-US" sz="1400" dirty="0">
                <a:latin typeface="+mn-ea"/>
                <a:ea typeface="+mn-ea"/>
              </a:rPr>
              <a:t>北側講義室（北</a:t>
            </a:r>
            <a:r>
              <a:rPr lang="en-US" altLang="ja-JP" sz="1400" dirty="0">
                <a:latin typeface="+mn-ea"/>
                <a:ea typeface="+mn-ea"/>
              </a:rPr>
              <a:t>12</a:t>
            </a:r>
            <a:r>
              <a:rPr lang="ja-JP" altLang="en-US" sz="1400" dirty="0">
                <a:latin typeface="+mn-ea"/>
                <a:ea typeface="+mn-ea"/>
              </a:rPr>
              <a:t>条西</a:t>
            </a:r>
            <a:r>
              <a:rPr lang="en-US" altLang="ja-JP" sz="1400" dirty="0">
                <a:latin typeface="+mn-ea"/>
                <a:ea typeface="+mn-ea"/>
              </a:rPr>
              <a:t>7</a:t>
            </a:r>
            <a:r>
              <a:rPr lang="ja-JP" altLang="en-US" sz="1400" dirty="0">
                <a:latin typeface="+mn-ea"/>
                <a:ea typeface="+mn-ea"/>
              </a:rPr>
              <a:t>丁目）</a:t>
            </a:r>
            <a:endParaRPr lang="en-US" altLang="ja-JP" sz="1400" dirty="0">
              <a:latin typeface="+mn-ea"/>
              <a:ea typeface="+mn-ea"/>
            </a:endParaRPr>
          </a:p>
          <a:p>
            <a:pPr>
              <a:lnSpc>
                <a:spcPct val="150000"/>
              </a:lnSpc>
              <a:defRPr/>
            </a:pPr>
            <a:endParaRPr lang="en-US" altLang="ja-JP" sz="1400" dirty="0">
              <a:latin typeface="+mn-ea"/>
              <a:ea typeface="+mn-ea"/>
            </a:endParaRPr>
          </a:p>
          <a:p>
            <a:r>
              <a:rPr lang="en-US" altLang="ja-JP" sz="1400" b="1" dirty="0">
                <a:latin typeface="+mn-ea"/>
                <a:ea typeface="+mn-ea"/>
              </a:rPr>
              <a:t>Title:</a:t>
            </a:r>
            <a:r>
              <a:rPr lang="ja-JP" altLang="en-US" sz="1400" dirty="0"/>
              <a:t>心臓血管系及び気管支疾患の診断に対する数理科学的ツール</a:t>
            </a:r>
            <a:endParaRPr lang="en-US" altLang="ja-JP" sz="1400" dirty="0"/>
          </a:p>
          <a:p>
            <a:r>
              <a:rPr lang="ja-JP" altLang="en-US" sz="1400" dirty="0"/>
              <a:t>　　　</a:t>
            </a:r>
            <a:r>
              <a:rPr lang="en-US" altLang="ja-JP" sz="1400" dirty="0"/>
              <a:t>Computational tools for diagnosis of thoracic diseases</a:t>
            </a:r>
            <a:endParaRPr lang="en-US" altLang="ja-JP" sz="1400" dirty="0">
              <a:latin typeface="+mn-ea"/>
              <a:ea typeface="+mn-ea"/>
            </a:endParaRPr>
          </a:p>
        </p:txBody>
      </p:sp>
      <p:pic>
        <p:nvPicPr>
          <p:cNvPr id="2" name="図 1" descr="logo02.eps"/>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13176" y="8193360"/>
            <a:ext cx="1584176" cy="1505751"/>
          </a:xfrm>
          <a:prstGeom prst="rect">
            <a:avLst/>
          </a:prstGeom>
        </p:spPr>
      </p:pic>
      <p:pic>
        <p:nvPicPr>
          <p:cNvPr id="3" name="図 2" descr="logo.eps"/>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9032" y="8481392"/>
            <a:ext cx="2389516" cy="1215008"/>
          </a:xfrm>
          <a:prstGeom prst="rect">
            <a:avLst/>
          </a:prstGeom>
        </p:spPr>
      </p:pic>
      <p:sp>
        <p:nvSpPr>
          <p:cNvPr id="10" name="テキスト ボックス 9"/>
          <p:cNvSpPr txBox="1"/>
          <p:nvPr/>
        </p:nvSpPr>
        <p:spPr>
          <a:xfrm>
            <a:off x="357484" y="5625017"/>
            <a:ext cx="6336704" cy="2031325"/>
          </a:xfrm>
          <a:prstGeom prst="rect">
            <a:avLst/>
          </a:prstGeom>
          <a:noFill/>
        </p:spPr>
        <p:txBody>
          <a:bodyPr wrap="square">
            <a:spAutoFit/>
          </a:bodyPr>
          <a:lstStyle/>
          <a:p>
            <a:r>
              <a:rPr lang="en-US" altLang="ja-JP" sz="1400" dirty="0">
                <a:latin typeface="+mn-ea"/>
                <a:ea typeface="+mn-ea"/>
              </a:rPr>
              <a:t>Abstract:</a:t>
            </a:r>
            <a:r>
              <a:rPr lang="ja-JP" altLang="en-US" sz="1400" dirty="0"/>
              <a:t>本講演では、</a:t>
            </a:r>
            <a:r>
              <a:rPr lang="en-US" altLang="ja-JP" sz="1400" dirty="0">
                <a:latin typeface="+mn-lt"/>
              </a:rPr>
              <a:t>JST-CREST</a:t>
            </a:r>
            <a:r>
              <a:rPr lang="ja-JP" altLang="en-US" sz="1400" dirty="0"/>
              <a:t>「臨床医療における数理モデリングの新たな展開」で進めているテーマの中から、先天性心疾患に関わる解析と気管支における病態診断のためのツール群を紹介する。前者は数値シミュレーションを用いて患者個別の血管形状における流れの特徴を把握しようとするものであり，後者は複雑な木構造を持つ気管支の異なる病期における対応付けを与えることで臨床診断の高度化を目指すものである。</a:t>
            </a:r>
          </a:p>
          <a:p>
            <a:br>
              <a:rPr lang="ja-JP" altLang="en-US" sz="1400" dirty="0"/>
            </a:br>
            <a:endParaRPr lang="ja-JP" altLang="en-US" sz="1400" dirty="0"/>
          </a:p>
          <a:p>
            <a:endParaRPr lang="en-US" altLang="ja-JP" sz="1400" dirty="0">
              <a:latin typeface="+mn-ea"/>
              <a:ea typeface="+mn-ea"/>
            </a:endParaRPr>
          </a:p>
        </p:txBody>
      </p:sp>
    </p:spTree>
  </p:cSld>
  <p:clrMapOvr>
    <a:masterClrMapping/>
  </p:clrMapOvr>
</p:sld>
</file>

<file path=ppt/theme/theme1.xml><?xml version="1.0" encoding="utf-8"?>
<a:theme xmlns:a="http://schemas.openxmlformats.org/drawingml/2006/main" name="新しいプレゼンテーション">
  <a:themeElements>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新しいプレゼンテーション">
      <a:majorFont>
        <a:latin typeface="Arial"/>
        <a:ea typeface="ＭＳ Ｐゴシック"/>
        <a:cs typeface=""/>
      </a:majorFont>
      <a:minorFont>
        <a:latin typeface="Arial"/>
        <a:ea typeface="ＭＳ Ｐゴシック"/>
        <a:cs typeface=""/>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新しいプレゼンテーショ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新しいプレゼンテーショ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新しいプレゼンテーショ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新しいプレゼンテーショ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新しいプレゼンテーショ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新しいプレゼンテーション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新しいプレゼンテーショ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新しいプレゼンテーショ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新しいプレゼンテーショ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新しいプレゼンテーショ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新しいプレゼンテーショ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7208</TotalTime>
  <Words>136</Words>
  <Application>Microsoft Office PowerPoint</Application>
  <PresentationFormat>A4 210 x 297 mm</PresentationFormat>
  <Paragraphs>24</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ＭＳ Ｐゴシック</vt:lpstr>
      <vt:lpstr>Arial</vt:lpstr>
      <vt:lpstr>Calibri</vt:lpstr>
      <vt:lpstr>新しいプレゼンテーション</vt:lpstr>
      <vt:lpstr>PowerPoint プレゼンテーション</vt:lpstr>
    </vt:vector>
  </TitlesOfParts>
  <Company>admina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第回NSCセミナー</dc:title>
  <dc:creator>admina</dc:creator>
  <cp:lastModifiedBy>ゆかり 富澤</cp:lastModifiedBy>
  <cp:revision>396</cp:revision>
  <cp:lastPrinted>2019-10-21T04:30:50Z</cp:lastPrinted>
  <dcterms:created xsi:type="dcterms:W3CDTF">2007-04-12T08:17:59Z</dcterms:created>
  <dcterms:modified xsi:type="dcterms:W3CDTF">2019-10-21T05:15:11Z</dcterms:modified>
</cp:coreProperties>
</file>