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5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2019/2/14</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p14="http://schemas.microsoft.com/office/powerpoint/2010/main" xmlns=""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p14="http://schemas.microsoft.com/office/powerpoint/2010/main" xmlns=""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708275" y="273050"/>
            <a:ext cx="1296988" cy="777875"/>
          </a:xfrm>
          <a:prstGeom prst="rect">
            <a:avLst/>
          </a:prstGeom>
          <a:noFill/>
          <a:ln w="9525">
            <a:noFill/>
            <a:miter lim="800000"/>
            <a:headEnd/>
            <a:tailEnd/>
          </a:ln>
        </p:spPr>
        <p:txBody>
          <a:bodyPr>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97</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2354491"/>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2019</a:t>
            </a:r>
            <a:r>
              <a:rPr lang="ja-JP" altLang="en-US" sz="1400" dirty="0" smtClean="0">
                <a:latin typeface="+mn-ea"/>
                <a:ea typeface="+mn-ea"/>
              </a:rPr>
              <a:t>年</a:t>
            </a:r>
            <a:r>
              <a:rPr lang="en-US" altLang="ja-JP" sz="1400" dirty="0" smtClean="0">
                <a:latin typeface="+mn-ea"/>
                <a:ea typeface="+mn-ea"/>
              </a:rPr>
              <a:t>3</a:t>
            </a:r>
            <a:r>
              <a:rPr lang="ja-JP" altLang="en-US" sz="1400" dirty="0" smtClean="0">
                <a:latin typeface="+mn-ea"/>
                <a:ea typeface="+mn-ea"/>
              </a:rPr>
              <a:t>月</a:t>
            </a:r>
            <a:r>
              <a:rPr lang="en-US" altLang="ja-JP" sz="1400" dirty="0" smtClean="0">
                <a:latin typeface="+mn-ea"/>
                <a:ea typeface="+mn-ea"/>
              </a:rPr>
              <a:t>5</a:t>
            </a:r>
            <a:r>
              <a:rPr lang="ja-JP" altLang="en-US" sz="1400" dirty="0" smtClean="0">
                <a:latin typeface="+mn-ea"/>
                <a:ea typeface="+mn-ea"/>
              </a:rPr>
              <a:t>日（火） </a:t>
            </a:r>
            <a:r>
              <a:rPr lang="en-US" altLang="ja-JP" sz="1400" dirty="0" smtClean="0">
                <a:latin typeface="+mn-ea"/>
                <a:ea typeface="+mn-ea"/>
              </a:rPr>
              <a:t>11:00</a:t>
            </a:r>
            <a:r>
              <a:rPr lang="ja-JP" altLang="en-US" sz="1400" dirty="0" smtClean="0">
                <a:latin typeface="+mn-ea"/>
                <a:ea typeface="+mn-ea"/>
              </a:rPr>
              <a:t>～</a:t>
            </a:r>
            <a:r>
              <a:rPr lang="en-US" altLang="ja-JP" sz="1400" dirty="0" smtClean="0">
                <a:latin typeface="+mn-ea"/>
                <a:ea typeface="+mn-ea"/>
              </a:rPr>
              <a:t>12:00</a:t>
            </a:r>
            <a:r>
              <a:rPr lang="ja-JP" altLang="en-US" sz="1400" dirty="0" smtClean="0">
                <a:latin typeface="+mn-ea"/>
                <a:ea typeface="+mn-ea"/>
              </a:rPr>
              <a:t>　</a:t>
            </a:r>
            <a:endParaRPr lang="en-US" altLang="ja-JP" sz="1400" dirty="0" smtClean="0">
              <a:latin typeface="+mn-ea"/>
              <a:ea typeface="+mn-ea"/>
            </a:endParaRPr>
          </a:p>
          <a:p>
            <a:pPr>
              <a:lnSpc>
                <a:spcPct val="150000"/>
              </a:lnSpc>
              <a:defRPr/>
            </a:pPr>
            <a:r>
              <a:rPr lang="en-US" altLang="ja-JP" sz="1400" b="1" dirty="0" smtClean="0">
                <a:latin typeface="+mn-ea"/>
                <a:ea typeface="+mn-ea"/>
              </a:rPr>
              <a:t>Speaker: </a:t>
            </a:r>
            <a:r>
              <a:rPr lang="ja-JP" altLang="en-US" sz="1400" b="1" dirty="0" smtClean="0">
                <a:latin typeface="+mn-ea"/>
                <a:ea typeface="+mn-ea"/>
              </a:rPr>
              <a:t>劉</a:t>
            </a:r>
            <a:r>
              <a:rPr lang="ja-JP" altLang="en-US" sz="1400" dirty="0" smtClean="0"/>
              <a:t>逸侃</a:t>
            </a:r>
            <a:r>
              <a:rPr lang="ja-JP" altLang="en-US" sz="1400" dirty="0" smtClean="0">
                <a:latin typeface="+mn-ea"/>
                <a:ea typeface="+mn-ea"/>
              </a:rPr>
              <a:t>（東京大学</a:t>
            </a:r>
            <a:r>
              <a:rPr lang="ja-JP" altLang="en-US" sz="1400" dirty="0" smtClean="0">
                <a:latin typeface="+mn-ea"/>
                <a:ea typeface="+mn-ea"/>
              </a:rPr>
              <a:t>）</a:t>
            </a:r>
            <a:endParaRPr lang="en-US" altLang="ja-JP" sz="1400" dirty="0" smtClean="0">
              <a:latin typeface="+mn-ea"/>
              <a:ea typeface="+mn-ea"/>
            </a:endParaRPr>
          </a:p>
          <a:p>
            <a:pPr>
              <a:lnSpc>
                <a:spcPct val="150000"/>
              </a:lnSpc>
              <a:defRPr/>
            </a:pPr>
            <a:r>
              <a:rPr lang="en-US" altLang="ja-JP" sz="1400" dirty="0" err="1" smtClean="0"/>
              <a:t>Yikan</a:t>
            </a:r>
            <a:r>
              <a:rPr lang="en-US" altLang="ja-JP" sz="1400" dirty="0" smtClean="0"/>
              <a:t> </a:t>
            </a:r>
            <a:r>
              <a:rPr lang="en-US" altLang="ja-JP" sz="1400" dirty="0" smtClean="0"/>
              <a:t>LIU</a:t>
            </a:r>
            <a:r>
              <a:rPr lang="ja-JP" altLang="en-US" sz="1400" dirty="0" smtClean="0"/>
              <a:t> </a:t>
            </a:r>
            <a:r>
              <a:rPr lang="en-US" altLang="ja-JP" sz="1400" dirty="0" smtClean="0">
                <a:latin typeface="+mn-ea"/>
                <a:ea typeface="+mn-ea"/>
              </a:rPr>
              <a:t>(The University of Tokyo)</a:t>
            </a:r>
            <a:endParaRPr lang="en-US" altLang="zh-CN" sz="1400" dirty="0" smtClean="0">
              <a:latin typeface="+mn-ea"/>
              <a:ea typeface="+mn-ea"/>
            </a:endParaRPr>
          </a:p>
          <a:p>
            <a:pPr>
              <a:lnSpc>
                <a:spcPct val="150000"/>
              </a:lnSpc>
              <a:defRPr/>
            </a:pPr>
            <a:r>
              <a:rPr lang="en-US" altLang="ja-JP" sz="1400" b="1" dirty="0" smtClean="0">
                <a:latin typeface="+mn-ea"/>
                <a:ea typeface="+mn-ea"/>
              </a:rPr>
              <a:t>Place:</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a:t>
            </a:r>
            <a:r>
              <a:rPr lang="en-US" altLang="ja-JP" sz="1400" b="1" dirty="0" smtClean="0">
                <a:latin typeface="+mn-ea"/>
                <a:ea typeface="+mn-ea"/>
              </a:rPr>
              <a:t>: </a:t>
            </a:r>
            <a:r>
              <a:rPr lang="en-US" altLang="ja-JP" sz="1400" dirty="0" smtClean="0"/>
              <a:t>Multiple hyperbolic systems modeling the phase transformation and </a:t>
            </a:r>
            <a:br>
              <a:rPr lang="en-US" altLang="ja-JP" sz="1400" dirty="0" smtClean="0"/>
            </a:br>
            <a:r>
              <a:rPr lang="en-US" altLang="ja-JP" sz="1400" dirty="0" smtClean="0"/>
              <a:t>related inverse problems </a:t>
            </a:r>
            <a:br>
              <a:rPr lang="en-US" altLang="ja-JP" sz="1400" dirty="0" smtClean="0"/>
            </a:br>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32656" y="4376936"/>
            <a:ext cx="6336704" cy="3416320"/>
          </a:xfrm>
          <a:prstGeom prst="rect">
            <a:avLst/>
          </a:prstGeom>
          <a:noFill/>
        </p:spPr>
        <p:txBody>
          <a:bodyPr wrap="square">
            <a:spAutoFit/>
          </a:bodyPr>
          <a:lstStyle/>
          <a:p>
            <a:r>
              <a:rPr lang="en-US" altLang="ja-JP" sz="1200" dirty="0" smtClean="0">
                <a:latin typeface="+mn-ea"/>
                <a:ea typeface="+mn-ea"/>
              </a:rPr>
              <a:t>Abstract: </a:t>
            </a:r>
            <a:r>
              <a:rPr lang="en-US" altLang="ja-JP" sz="1200" dirty="0" smtClean="0"/>
              <a:t>Cahn's time cone model describes the dependency of the phase </a:t>
            </a:r>
            <a:r>
              <a:rPr lang="en-US" altLang="ja-JP" sz="1200" dirty="0" smtClean="0"/>
              <a:t>transformation </a:t>
            </a:r>
            <a:r>
              <a:rPr lang="en-US" altLang="ja-JP" sz="1200" dirty="0" smtClean="0"/>
              <a:t>frequency upon the nucleation rate and the growth speed, </a:t>
            </a:r>
            <a:r>
              <a:rPr lang="en-US" altLang="ja-JP" sz="1200" dirty="0" smtClean="0"/>
              <a:t>which </a:t>
            </a:r>
            <a:r>
              <a:rPr lang="en-US" altLang="ja-JP" sz="1200" dirty="0" smtClean="0"/>
              <a:t>is important in material science and manufacturing industry. </a:t>
            </a:r>
            <a:br>
              <a:rPr lang="en-US" altLang="ja-JP" sz="1200" dirty="0" smtClean="0"/>
            </a:br>
            <a:r>
              <a:rPr lang="en-US" altLang="ja-JP" sz="1200" dirty="0" smtClean="0"/>
              <a:t>Especially, the reconstruction of the nucleation rate possesses </a:t>
            </a:r>
            <a:r>
              <a:rPr lang="en-US" altLang="ja-JP" sz="1200" dirty="0" smtClean="0"/>
              <a:t>remarkable </a:t>
            </a:r>
            <a:r>
              <a:rPr lang="en-US" altLang="ja-JP" sz="1200" dirty="0" smtClean="0"/>
              <a:t>significance in some industrial applications. However, the </a:t>
            </a:r>
            <a:r>
              <a:rPr lang="en-US" altLang="ja-JP" sz="1200" dirty="0" smtClean="0"/>
              <a:t>original </a:t>
            </a:r>
            <a:r>
              <a:rPr lang="en-US" altLang="ja-JP" sz="1200" dirty="0" smtClean="0"/>
              <a:t>formulation of Cahn's model is inconvenient to handle, </a:t>
            </a:r>
            <a:r>
              <a:rPr lang="en-US" altLang="ja-JP" sz="1200" dirty="0" smtClean="0"/>
              <a:t>preventing </a:t>
            </a:r>
            <a:r>
              <a:rPr lang="en-US" altLang="ja-JP" sz="1200" dirty="0" smtClean="0"/>
              <a:t>us from effective simulation of the forward problem and the </a:t>
            </a:r>
            <a:r>
              <a:rPr lang="en-US" altLang="ja-JP" sz="1200" dirty="0" smtClean="0"/>
              <a:t>study </a:t>
            </a:r>
            <a:r>
              <a:rPr lang="en-US" altLang="ja-JP" sz="1200" dirty="0" smtClean="0"/>
              <a:t>of inverse problems. In this talk, we first discuss the reduction </a:t>
            </a:r>
            <a:r>
              <a:rPr lang="en-US" altLang="ja-JP" sz="1200" dirty="0" smtClean="0"/>
              <a:t>of </a:t>
            </a:r>
            <a:r>
              <a:rPr lang="en-US" altLang="ja-JP" sz="1200" dirty="0" smtClean="0"/>
              <a:t>the original model to a class of multiple hyperbolic systems, which </a:t>
            </a:r>
            <a:r>
              <a:rPr lang="en-US" altLang="ja-JP" sz="1200" dirty="0" smtClean="0"/>
              <a:t>enables </a:t>
            </a:r>
            <a:r>
              <a:rPr lang="en-US" altLang="ja-JP" sz="1200" dirty="0" smtClean="0"/>
              <a:t>the development of dramatically fast forward solvers in </a:t>
            </a:r>
            <a:r>
              <a:rPr lang="en-US" altLang="ja-JP" sz="1200" dirty="0" smtClean="0"/>
              <a:t>practical </a:t>
            </a:r>
            <a:r>
              <a:rPr lang="en-US" altLang="ja-JP" sz="1200" dirty="0" smtClean="0"/>
              <a:t>dimensions. Next, within the framework of inverse source </a:t>
            </a:r>
            <a:r>
              <a:rPr lang="en-US" altLang="ja-JP" sz="1200" dirty="0" smtClean="0"/>
              <a:t>problems </a:t>
            </a:r>
            <a:r>
              <a:rPr lang="en-US" altLang="ja-JP" sz="1200" dirty="0" smtClean="0"/>
              <a:t>for hyperbolic-type equations, we investigate the determination </a:t>
            </a:r>
            <a:br>
              <a:rPr lang="en-US" altLang="ja-JP" sz="1200" dirty="0" smtClean="0"/>
            </a:br>
            <a:r>
              <a:rPr lang="en-US" altLang="ja-JP" sz="1200" dirty="0" smtClean="0"/>
              <a:t>of the spatial distribution of the nucleation rate by two kinds of </a:t>
            </a:r>
            <a:r>
              <a:rPr lang="en-US" altLang="ja-JP" sz="1200" dirty="0" smtClean="0"/>
              <a:t>observation </a:t>
            </a:r>
            <a:r>
              <a:rPr lang="en-US" altLang="ja-JP" sz="1200" dirty="0" smtClean="0"/>
              <a:t>data. In case of the final observation, we employ the </a:t>
            </a:r>
            <a:r>
              <a:rPr lang="en-US" altLang="ja-JP" sz="1200" dirty="0" smtClean="0"/>
              <a:t>analytic </a:t>
            </a:r>
            <a:r>
              <a:rPr lang="en-US" altLang="ja-JP" sz="1200" dirty="0" err="1" smtClean="0"/>
              <a:t>Fredholm</a:t>
            </a:r>
            <a:r>
              <a:rPr lang="en-US" altLang="ja-JP" sz="1200" dirty="0" smtClean="0"/>
              <a:t> theory to show the generic well-</a:t>
            </a:r>
            <a:r>
              <a:rPr lang="en-US" altLang="ja-JP" sz="1200" dirty="0" err="1" smtClean="0"/>
              <a:t>posedness</a:t>
            </a:r>
            <a:r>
              <a:rPr lang="en-US" altLang="ja-JP" sz="1200" dirty="0" smtClean="0"/>
              <a:t>. In case of </a:t>
            </a:r>
            <a:r>
              <a:rPr lang="en-US" altLang="ja-JP" sz="1200" dirty="0" smtClean="0"/>
              <a:t>the </a:t>
            </a:r>
            <a:r>
              <a:rPr lang="en-US" altLang="ja-JP" sz="1200" dirty="0" smtClean="0"/>
              <a:t>partial interior observation, we prove </a:t>
            </a:r>
            <a:r>
              <a:rPr lang="en-US" altLang="ja-JP" sz="1200" dirty="0" err="1" smtClean="0"/>
              <a:t>Lipschitz</a:t>
            </a:r>
            <a:r>
              <a:rPr lang="en-US" altLang="ja-JP" sz="1200" dirty="0" smtClean="0"/>
              <a:t> stability on basis </a:t>
            </a:r>
            <a:br>
              <a:rPr lang="en-US" altLang="ja-JP" sz="1200" dirty="0" smtClean="0"/>
            </a:br>
            <a:r>
              <a:rPr lang="en-US" altLang="ja-JP" sz="1200" dirty="0" smtClean="0"/>
              <a:t>of </a:t>
            </a:r>
            <a:r>
              <a:rPr lang="en-US" altLang="ja-JP" sz="1200" dirty="0" err="1" smtClean="0"/>
              <a:t>Carleman</a:t>
            </a:r>
            <a:r>
              <a:rPr lang="en-US" altLang="ja-JP" sz="1200" dirty="0" smtClean="0"/>
              <a:t> estimates. For the numerical reconstruction, we develop a </a:t>
            </a:r>
            <a:r>
              <a:rPr lang="en-US" altLang="ja-JP" sz="1200" dirty="0" smtClean="0"/>
              <a:t>universal </a:t>
            </a:r>
            <a:r>
              <a:rPr lang="en-US" altLang="ja-JP" sz="1200" dirty="0" smtClean="0"/>
              <a:t>iterative </a:t>
            </a:r>
            <a:r>
              <a:rPr lang="en-US" altLang="ja-JP" sz="1200" dirty="0" err="1" smtClean="0"/>
              <a:t>thresholding</a:t>
            </a:r>
            <a:r>
              <a:rPr lang="en-US" altLang="ja-JP" sz="1200" dirty="0" smtClean="0"/>
              <a:t> algorithm for both observation data. </a:t>
            </a:r>
            <a:br>
              <a:rPr lang="en-US" altLang="ja-JP" sz="1200" dirty="0" smtClean="0"/>
            </a:br>
            <a:r>
              <a:rPr lang="en-US" altLang="ja-JP" sz="1200" dirty="0" smtClean="0"/>
              <a:t>Extensive numerical experiments demonstrate the efficiency and accuracy </a:t>
            </a:r>
            <a:br>
              <a:rPr lang="en-US" altLang="ja-JP" sz="1200" dirty="0" smtClean="0"/>
            </a:br>
            <a:r>
              <a:rPr lang="en-US" altLang="ja-JP" sz="1200" dirty="0" smtClean="0"/>
              <a:t>of the purposed algorithm. </a:t>
            </a:r>
            <a:r>
              <a:rPr lang="en-US" altLang="ja-JP" sz="1200" dirty="0" smtClean="0"/>
              <a:t/>
            </a:r>
            <a:br>
              <a:rPr lang="en-US" altLang="ja-JP" sz="1200" dirty="0" smtClean="0"/>
            </a:br>
            <a:endParaRPr lang="en-US" altLang="ja-JP" sz="1200" dirty="0" smtClean="0">
              <a:latin typeface="+mn-ea"/>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7104</TotalTime>
  <Words>66</Words>
  <Application>Microsoft Office PowerPoint</Application>
  <PresentationFormat>A4 210 x 297 mm</PresentationFormat>
  <Paragraphs>19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375</cp:revision>
  <cp:lastPrinted>2013-02-04T08:27:08Z</cp:lastPrinted>
  <dcterms:created xsi:type="dcterms:W3CDTF">2007-04-12T08:17:59Z</dcterms:created>
  <dcterms:modified xsi:type="dcterms:W3CDTF">2019-02-14T05:09:14Z</dcterms:modified>
</cp:coreProperties>
</file>