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40"/>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2018/10/4</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 xmlns:p14="http://schemas.microsoft.com/office/powerpoint/2010/main"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 xmlns:p14="http://schemas.microsoft.com/office/powerpoint/2010/main"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90</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3216265"/>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2018</a:t>
            </a:r>
            <a:r>
              <a:rPr lang="ja-JP" altLang="en-US" sz="1400" dirty="0" smtClean="0">
                <a:latin typeface="+mn-ea"/>
                <a:ea typeface="+mn-ea"/>
              </a:rPr>
              <a:t>年</a:t>
            </a:r>
            <a:r>
              <a:rPr lang="en-US" altLang="ja-JP" sz="1400" dirty="0" smtClean="0">
                <a:latin typeface="+mn-ea"/>
                <a:ea typeface="+mn-ea"/>
              </a:rPr>
              <a:t>10</a:t>
            </a:r>
            <a:r>
              <a:rPr lang="ja-JP" altLang="en-US" sz="1400" dirty="0" smtClean="0">
                <a:latin typeface="+mn-ea"/>
                <a:ea typeface="+mn-ea"/>
              </a:rPr>
              <a:t>月</a:t>
            </a:r>
            <a:r>
              <a:rPr lang="en-US" altLang="ja-JP" sz="1400" dirty="0" smtClean="0">
                <a:latin typeface="+mn-ea"/>
                <a:ea typeface="+mn-ea"/>
              </a:rPr>
              <a:t>11</a:t>
            </a:r>
            <a:r>
              <a:rPr lang="ja-JP" altLang="en-US" sz="1400" dirty="0" smtClean="0">
                <a:latin typeface="+mn-ea"/>
                <a:ea typeface="+mn-ea"/>
              </a:rPr>
              <a:t>日（木） </a:t>
            </a:r>
            <a:r>
              <a:rPr lang="en-US" altLang="ja-JP" sz="1400" dirty="0" smtClean="0">
                <a:latin typeface="+mn-ea"/>
                <a:ea typeface="+mn-ea"/>
              </a:rPr>
              <a:t>16:30</a:t>
            </a:r>
            <a:r>
              <a:rPr lang="ja-JP" altLang="en-US" sz="1400" dirty="0" smtClean="0">
                <a:latin typeface="+mn-ea"/>
                <a:ea typeface="+mn-ea"/>
              </a:rPr>
              <a:t>～</a:t>
            </a:r>
            <a:r>
              <a:rPr lang="en-US" altLang="ja-JP" sz="1400" dirty="0" smtClean="0">
                <a:latin typeface="+mn-ea"/>
                <a:ea typeface="+mn-ea"/>
              </a:rPr>
              <a:t>18:00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 </a:t>
            </a:r>
            <a:r>
              <a:rPr lang="ja-JP" altLang="en-US" sz="1400" dirty="0" smtClean="0">
                <a:latin typeface="+mn-ea"/>
                <a:ea typeface="+mn-ea"/>
              </a:rPr>
              <a:t>中岡　</a:t>
            </a:r>
            <a:r>
              <a:rPr lang="ja-JP" altLang="en-US" sz="1400" dirty="0" smtClean="0"/>
              <a:t>慎</a:t>
            </a:r>
            <a:r>
              <a:rPr lang="ja-JP" altLang="en-US" sz="1400" dirty="0" smtClean="0"/>
              <a:t>治 </a:t>
            </a:r>
            <a:r>
              <a:rPr lang="ja-JP" altLang="en-US" sz="1400" dirty="0" smtClean="0">
                <a:latin typeface="+mn-ea"/>
                <a:ea typeface="+mn-ea"/>
              </a:rPr>
              <a:t>（</a:t>
            </a:r>
            <a:r>
              <a:rPr lang="ja-JP" altLang="en-US" sz="1400" dirty="0" smtClean="0">
                <a:latin typeface="+mn-ea"/>
                <a:ea typeface="+mn-ea"/>
              </a:rPr>
              <a:t>北海道</a:t>
            </a:r>
            <a:r>
              <a:rPr lang="ja-JP" altLang="en-US" sz="1400" dirty="0" smtClean="0">
                <a:latin typeface="+mn-ea"/>
                <a:ea typeface="+mn-ea"/>
              </a:rPr>
              <a:t>大学</a:t>
            </a:r>
            <a:r>
              <a:rPr lang="zh-CN" altLang="en-US" sz="1400" dirty="0" smtClean="0"/>
              <a:t>大学院先端</a:t>
            </a:r>
            <a:r>
              <a:rPr lang="zh-CN" altLang="en-US" sz="1400" dirty="0" smtClean="0"/>
              <a:t>生命科学研究院</a:t>
            </a:r>
            <a:r>
              <a:rPr lang="ja-JP" altLang="en-US" sz="1400" dirty="0" smtClean="0">
                <a:latin typeface="+mn-ea"/>
                <a:ea typeface="+mn-ea"/>
              </a:rPr>
              <a:t>）</a:t>
            </a:r>
            <a:endParaRPr lang="en-US" altLang="ja-JP" sz="1400" dirty="0" smtClean="0">
              <a:latin typeface="+mn-ea"/>
              <a:ea typeface="+mn-ea"/>
            </a:endParaRPr>
          </a:p>
          <a:p>
            <a:pPr>
              <a:lnSpc>
                <a:spcPct val="150000"/>
              </a:lnSpc>
              <a:defRPr/>
            </a:pPr>
            <a:r>
              <a:rPr lang="en-US" altLang="ja-JP" sz="1400" dirty="0" smtClean="0"/>
              <a:t>Shinji </a:t>
            </a:r>
            <a:r>
              <a:rPr lang="en-US" altLang="ja-JP" sz="1400" dirty="0" err="1" smtClean="0"/>
              <a:t>Nakaoka</a:t>
            </a:r>
            <a:r>
              <a:rPr lang="ja-JP" altLang="en-US" sz="1400" dirty="0" smtClean="0"/>
              <a:t> </a:t>
            </a:r>
            <a:r>
              <a:rPr lang="en-US" altLang="ja-JP" sz="1400" dirty="0" smtClean="0"/>
              <a:t>(Hokkaido University)</a:t>
            </a:r>
            <a:endParaRPr lang="en-US" altLang="zh-CN" sz="1400" dirty="0" smtClean="0">
              <a:latin typeface="+mn-ea"/>
              <a:ea typeface="+mn-ea"/>
            </a:endParaRPr>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a:t>
            </a:r>
            <a:r>
              <a:rPr lang="en-US" altLang="ja-JP" sz="1400" b="1" dirty="0" smtClean="0">
                <a:latin typeface="+mn-ea"/>
                <a:ea typeface="+mn-ea"/>
              </a:rPr>
              <a:t>: </a:t>
            </a:r>
            <a:r>
              <a:rPr lang="ja-JP" altLang="en-US" sz="1400" dirty="0" smtClean="0"/>
              <a:t>年齢</a:t>
            </a:r>
            <a:r>
              <a:rPr lang="ja-JP" altLang="en-US" sz="1400" dirty="0" smtClean="0"/>
              <a:t>構造化個体群モデルから細胞生存ポテンシャル関数の</a:t>
            </a:r>
            <a:r>
              <a:rPr lang="ja-JP" altLang="en-US" sz="1400" dirty="0" smtClean="0"/>
              <a:t>導出</a:t>
            </a:r>
            <a:endParaRPr lang="en-US" altLang="ja-JP" sz="1400" dirty="0" smtClean="0"/>
          </a:p>
          <a:p>
            <a:r>
              <a:rPr lang="en-US" altLang="ja-JP" sz="1400" dirty="0" smtClean="0"/>
              <a:t>Derivation </a:t>
            </a:r>
            <a:r>
              <a:rPr lang="en-US" altLang="ja-JP" sz="1400" dirty="0" smtClean="0"/>
              <a:t>of the potential function for cell persistence from an age-structured population </a:t>
            </a:r>
            <a:r>
              <a:rPr lang="en-US" altLang="ja-JP" sz="1400" dirty="0" smtClean="0"/>
              <a:t>model</a:t>
            </a:r>
          </a:p>
          <a:p>
            <a:endParaRPr lang="en-US" altLang="ja-JP" sz="1400" dirty="0" smtClean="0"/>
          </a:p>
          <a:p>
            <a:r>
              <a:rPr lang="en-US" altLang="ja-JP" sz="1400" dirty="0" smtClean="0"/>
              <a:t/>
            </a:r>
            <a:br>
              <a:rPr lang="en-US" altLang="ja-JP" sz="1400" dirty="0" smtClean="0"/>
            </a:br>
            <a:endParaRPr lang="en-US" altLang="ja-JP" sz="1400" dirty="0" smtClean="0"/>
          </a:p>
          <a:p>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4592960"/>
            <a:ext cx="5976664" cy="2893100"/>
          </a:xfrm>
          <a:prstGeom prst="rect">
            <a:avLst/>
          </a:prstGeom>
          <a:noFill/>
        </p:spPr>
        <p:txBody>
          <a:bodyPr wrap="square">
            <a:spAutoFit/>
          </a:bodyPr>
          <a:lstStyle/>
          <a:p>
            <a:r>
              <a:rPr lang="en-US" altLang="ja-JP" sz="1400" dirty="0" smtClean="0">
                <a:latin typeface="+mn-lt"/>
                <a:ea typeface="+mn-ea"/>
              </a:rPr>
              <a:t>Abstract: </a:t>
            </a:r>
            <a:r>
              <a:rPr lang="ja-JP" altLang="en-US" sz="1400" dirty="0" smtClean="0">
                <a:latin typeface="+mn-lt"/>
              </a:rPr>
              <a:t>細胞</a:t>
            </a:r>
            <a:r>
              <a:rPr lang="ja-JP" altLang="en-US" sz="1400" dirty="0" smtClean="0">
                <a:latin typeface="+mn-lt"/>
              </a:rPr>
              <a:t>増殖に関する個体群数理モデルはこれまでにも複数提案されているが、細胞間相互作用や細胞分化など状態の質的な変化も考慮した個体群数理モデルは、あまり研究が進んでいない。データによる検証も含めた理論的枠組みを発展させていく必要がある。本発表では、その手がかりとなり得る予備的な結果について報告する。まずはじめに、細胞分裂を表す定量的な方程式を積分方程式によって定式化し、そこから同値な年齢構造個体群モデルを導出する。続けて、この年齢構造個体群モデルに対して、ある特殊な条件で解が </a:t>
            </a:r>
            <a:r>
              <a:rPr lang="en-US" altLang="ja-JP" sz="1400" dirty="0" smtClean="0">
                <a:latin typeface="+mn-lt"/>
              </a:rPr>
              <a:t>Gibbs </a:t>
            </a:r>
            <a:r>
              <a:rPr lang="ja-JP" altLang="en-US" sz="1400" dirty="0" smtClean="0">
                <a:latin typeface="+mn-lt"/>
              </a:rPr>
              <a:t>測度になることを示す。また、最大エントロピー原理を適用することで、同モデルの解から細胞生存に関するポテンシャル関数が定義できることを示す。最後に、生物種間相互作用推定手法や多変量データからポテンシャル関数を推定する手法等、近年提案されている </a:t>
            </a:r>
            <a:r>
              <a:rPr lang="en-US" altLang="ja-JP" sz="1400" dirty="0" smtClean="0">
                <a:latin typeface="+mn-lt"/>
              </a:rPr>
              <a:t>Gibbs </a:t>
            </a:r>
            <a:r>
              <a:rPr lang="ja-JP" altLang="en-US" sz="1400" dirty="0" smtClean="0">
                <a:latin typeface="+mn-lt"/>
              </a:rPr>
              <a:t>測度をベースにしたデータ解析手法について触れ、こういった手法も統合的に取り扱うことのできる定量的な細胞増殖個体群数理モデル理論の構築について展望を述べる。</a:t>
            </a:r>
            <a:endParaRPr lang="en-US" altLang="ja-JP" sz="1400" dirty="0" smtClean="0">
              <a:latin typeface="+mn-lt"/>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7089</TotalTime>
  <Words>259</Words>
  <Application>Microsoft Office PowerPoint</Application>
  <PresentationFormat>A4 210 x 297 mm</PresentationFormat>
  <Paragraphs>22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368</cp:revision>
  <cp:lastPrinted>2013-02-04T08:27:08Z</cp:lastPrinted>
  <dcterms:created xsi:type="dcterms:W3CDTF">2007-04-12T08:17:59Z</dcterms:created>
  <dcterms:modified xsi:type="dcterms:W3CDTF">2018-10-04T01:10:39Z</dcterms:modified>
</cp:coreProperties>
</file>